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55" r:id="rId1"/>
  </p:sldMasterIdLst>
  <p:notesMasterIdLst>
    <p:notesMasterId r:id="rId45"/>
  </p:notesMasterIdLst>
  <p:handoutMasterIdLst>
    <p:handoutMasterId r:id="rId46"/>
  </p:handoutMasterIdLst>
  <p:sldIdLst>
    <p:sldId id="256" r:id="rId2"/>
    <p:sldId id="1258" r:id="rId3"/>
    <p:sldId id="1260" r:id="rId4"/>
    <p:sldId id="1283" r:id="rId5"/>
    <p:sldId id="1261" r:id="rId6"/>
    <p:sldId id="1271" r:id="rId7"/>
    <p:sldId id="1270" r:id="rId8"/>
    <p:sldId id="1299" r:id="rId9"/>
    <p:sldId id="1262" r:id="rId10"/>
    <p:sldId id="1263" r:id="rId11"/>
    <p:sldId id="1272" r:id="rId12"/>
    <p:sldId id="1264" r:id="rId13"/>
    <p:sldId id="1265" r:id="rId14"/>
    <p:sldId id="1273" r:id="rId15"/>
    <p:sldId id="623" r:id="rId16"/>
    <p:sldId id="630" r:id="rId17"/>
    <p:sldId id="1266" r:id="rId18"/>
    <p:sldId id="1274" r:id="rId19"/>
    <p:sldId id="1267" r:id="rId20"/>
    <p:sldId id="1268" r:id="rId21"/>
    <p:sldId id="1269" r:id="rId22"/>
    <p:sldId id="1293" r:id="rId23"/>
    <p:sldId id="1259" r:id="rId24"/>
    <p:sldId id="1275" r:id="rId25"/>
    <p:sldId id="1294" r:id="rId26"/>
    <p:sldId id="1276" r:id="rId27"/>
    <p:sldId id="1277" r:id="rId28"/>
    <p:sldId id="1295" r:id="rId29"/>
    <p:sldId id="444" r:id="rId30"/>
    <p:sldId id="1278" r:id="rId31"/>
    <p:sldId id="1279" r:id="rId32"/>
    <p:sldId id="1280" r:id="rId33"/>
    <p:sldId id="1281" r:id="rId34"/>
    <p:sldId id="1282" r:id="rId35"/>
    <p:sldId id="1284" r:id="rId36"/>
    <p:sldId id="265" r:id="rId37"/>
    <p:sldId id="1297" r:id="rId38"/>
    <p:sldId id="1296" r:id="rId39"/>
    <p:sldId id="271" r:id="rId40"/>
    <p:sldId id="1230" r:id="rId41"/>
    <p:sldId id="1298" r:id="rId42"/>
    <p:sldId id="632" r:id="rId43"/>
    <p:sldId id="298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1B8F"/>
    <a:srgbClr val="410082"/>
    <a:srgbClr val="490092"/>
    <a:srgbClr val="5800B0"/>
    <a:srgbClr val="00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snapVertSplitter="1" vertBarState="minimized">
    <p:restoredLeft sz="2608" autoAdjust="0"/>
    <p:restoredTop sz="86412" autoAdjust="0"/>
  </p:normalViewPr>
  <p:slideViewPr>
    <p:cSldViewPr>
      <p:cViewPr varScale="1">
        <p:scale>
          <a:sx n="139" d="100"/>
          <a:sy n="139" d="100"/>
        </p:scale>
        <p:origin x="2724" y="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Leture 1</a:t>
            </a:r>
          </a:p>
        </p:txBody>
      </p:sp>
      <p:sp>
        <p:nvSpPr>
          <p:cNvPr id="15667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667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BFE81352-FAD4-407C-BDC8-06A3EF57180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37509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/>
              <a:t>Leture 1</a:t>
            </a:r>
          </a:p>
        </p:txBody>
      </p:sp>
      <p:sp>
        <p:nvSpPr>
          <p:cNvPr id="153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53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3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60891B05-421E-42DB-83D0-4A07A9F307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738268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hdr" sz="quarter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r>
              <a:rPr lang="en-US" altLang="en-US"/>
              <a:t>Leture 1</a:t>
            </a:r>
          </a:p>
        </p:txBody>
      </p:sp>
      <p:sp>
        <p:nvSpPr>
          <p:cNvPr id="18435" name="Rectangle 7"/>
          <p:cNvSpPr>
            <a:spLocks noGrp="1" noChangeArrowheads="1"/>
          </p:cNvSpPr>
          <p:nvPr>
            <p:ph type="sldNum" sz="quarter" idx="5"/>
          </p:nvPr>
        </p:nvSpPr>
        <p:spPr/>
        <p:txBody>
          <a:bodyPr/>
          <a:lstStyle>
            <a:lvl1pPr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1pPr>
            <a:lvl2pPr marL="742950" indent="-28575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2pPr>
            <a:lvl3pPr marL="11430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3pPr>
            <a:lvl4pPr marL="16002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4pPr>
            <a:lvl5pPr marL="2057400" indent="-228600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Arial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itchFamily="34" charset="0"/>
              </a:defRPr>
            </a:lvl9pPr>
          </a:lstStyle>
          <a:p>
            <a:pPr eaLnBrk="1" hangingPunct="1">
              <a:spcBef>
                <a:spcPct val="0"/>
              </a:spcBef>
              <a:defRPr/>
            </a:pPr>
            <a:fld id="{FD958A91-E009-4F55-8093-2E3DBBB0BB97}" type="slidenum">
              <a:rPr lang="en-US" altLang="en-US" smtClean="0"/>
              <a:pPr eaLnBrk="1" hangingPunct="1">
                <a:spcBef>
                  <a:spcPct val="0"/>
                </a:spcBef>
                <a:defRPr/>
              </a:pPr>
              <a:t>1</a:t>
            </a:fld>
            <a:endParaRPr lang="en-US" altLang="en-US"/>
          </a:p>
        </p:txBody>
      </p:sp>
      <p:sp>
        <p:nvSpPr>
          <p:cNvPr id="1024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400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眉占位符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Leture 1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0891B05-421E-42DB-83D0-4A07A9F307B8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47401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90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43</a:t>
            </a:fld>
            <a:endParaRPr lang="zh-CN" altLang="en-US" dirty="0">
              <a:solidFill>
                <a:srgbClr val="000000"/>
              </a:solidFill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45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"/>
          <p:cNvSpPr>
            <a:spLocks noChangeShapeType="1"/>
          </p:cNvSpPr>
          <p:nvPr/>
        </p:nvSpPr>
        <p:spPr bwMode="auto">
          <a:xfrm>
            <a:off x="7315200" y="1066800"/>
            <a:ext cx="0" cy="4495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" name="Group 8"/>
          <p:cNvGrpSpPr>
            <a:grpSpLocks/>
          </p:cNvGrpSpPr>
          <p:nvPr/>
        </p:nvGrpSpPr>
        <p:grpSpPr bwMode="auto">
          <a:xfrm>
            <a:off x="7493000" y="2992438"/>
            <a:ext cx="1338263" cy="2189162"/>
            <a:chOff x="4704" y="1885"/>
            <a:chExt cx="843" cy="1379"/>
          </a:xfrm>
        </p:grpSpPr>
        <p:sp>
          <p:nvSpPr>
            <p:cNvPr id="6" name="Oval 9"/>
            <p:cNvSpPr>
              <a:spLocks noChangeArrowheads="1"/>
            </p:cNvSpPr>
            <p:nvPr/>
          </p:nvSpPr>
          <p:spPr bwMode="auto">
            <a:xfrm>
              <a:off x="4704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7" name="Oval 10"/>
            <p:cNvSpPr>
              <a:spLocks noChangeArrowheads="1"/>
            </p:cNvSpPr>
            <p:nvPr/>
          </p:nvSpPr>
          <p:spPr bwMode="auto">
            <a:xfrm>
              <a:off x="4883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8" name="Oval 11"/>
            <p:cNvSpPr>
              <a:spLocks noChangeArrowheads="1"/>
            </p:cNvSpPr>
            <p:nvPr/>
          </p:nvSpPr>
          <p:spPr bwMode="auto">
            <a:xfrm>
              <a:off x="5062" y="1885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9" name="Oval 12"/>
            <p:cNvSpPr>
              <a:spLocks noChangeArrowheads="1"/>
            </p:cNvSpPr>
            <p:nvPr/>
          </p:nvSpPr>
          <p:spPr bwMode="auto">
            <a:xfrm>
              <a:off x="4704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" name="Oval 13"/>
            <p:cNvSpPr>
              <a:spLocks noChangeArrowheads="1"/>
            </p:cNvSpPr>
            <p:nvPr/>
          </p:nvSpPr>
          <p:spPr bwMode="auto">
            <a:xfrm>
              <a:off x="4883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1" name="Oval 14"/>
            <p:cNvSpPr>
              <a:spLocks noChangeArrowheads="1"/>
            </p:cNvSpPr>
            <p:nvPr/>
          </p:nvSpPr>
          <p:spPr bwMode="auto">
            <a:xfrm>
              <a:off x="5062" y="2064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2" name="Oval 15"/>
            <p:cNvSpPr>
              <a:spLocks noChangeArrowheads="1"/>
            </p:cNvSpPr>
            <p:nvPr/>
          </p:nvSpPr>
          <p:spPr bwMode="auto">
            <a:xfrm>
              <a:off x="5241" y="2064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3" name="Oval 16"/>
            <p:cNvSpPr>
              <a:spLocks noChangeArrowheads="1"/>
            </p:cNvSpPr>
            <p:nvPr/>
          </p:nvSpPr>
          <p:spPr bwMode="auto">
            <a:xfrm>
              <a:off x="4704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4" name="Oval 17"/>
            <p:cNvSpPr>
              <a:spLocks noChangeArrowheads="1"/>
            </p:cNvSpPr>
            <p:nvPr/>
          </p:nvSpPr>
          <p:spPr bwMode="auto">
            <a:xfrm>
              <a:off x="4883" y="2243"/>
              <a:ext cx="127" cy="12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5" name="Oval 18"/>
            <p:cNvSpPr>
              <a:spLocks noChangeArrowheads="1"/>
            </p:cNvSpPr>
            <p:nvPr/>
          </p:nvSpPr>
          <p:spPr bwMode="auto">
            <a:xfrm>
              <a:off x="5062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6" name="Oval 19"/>
            <p:cNvSpPr>
              <a:spLocks noChangeArrowheads="1"/>
            </p:cNvSpPr>
            <p:nvPr/>
          </p:nvSpPr>
          <p:spPr bwMode="auto">
            <a:xfrm>
              <a:off x="5241" y="2243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7" name="Oval 20"/>
            <p:cNvSpPr>
              <a:spLocks noChangeArrowheads="1"/>
            </p:cNvSpPr>
            <p:nvPr/>
          </p:nvSpPr>
          <p:spPr bwMode="auto">
            <a:xfrm>
              <a:off x="5420" y="2243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8" name="Oval 21"/>
            <p:cNvSpPr>
              <a:spLocks noChangeArrowheads="1"/>
            </p:cNvSpPr>
            <p:nvPr/>
          </p:nvSpPr>
          <p:spPr bwMode="auto">
            <a:xfrm>
              <a:off x="4704" y="2421"/>
              <a:ext cx="127" cy="128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9" name="Oval 22"/>
            <p:cNvSpPr>
              <a:spLocks noChangeArrowheads="1"/>
            </p:cNvSpPr>
            <p:nvPr/>
          </p:nvSpPr>
          <p:spPr bwMode="auto">
            <a:xfrm>
              <a:off x="4883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20" name="Oval 23"/>
            <p:cNvSpPr>
              <a:spLocks noChangeArrowheads="1"/>
            </p:cNvSpPr>
            <p:nvPr/>
          </p:nvSpPr>
          <p:spPr bwMode="auto">
            <a:xfrm>
              <a:off x="5062" y="2421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21" name="Oval 24"/>
            <p:cNvSpPr>
              <a:spLocks noChangeArrowheads="1"/>
            </p:cNvSpPr>
            <p:nvPr/>
          </p:nvSpPr>
          <p:spPr bwMode="auto">
            <a:xfrm>
              <a:off x="5241" y="2421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22" name="Oval 25"/>
            <p:cNvSpPr>
              <a:spLocks noChangeArrowheads="1"/>
            </p:cNvSpPr>
            <p:nvPr/>
          </p:nvSpPr>
          <p:spPr bwMode="auto">
            <a:xfrm>
              <a:off x="4704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23" name="Oval 26"/>
            <p:cNvSpPr>
              <a:spLocks noChangeArrowheads="1"/>
            </p:cNvSpPr>
            <p:nvPr/>
          </p:nvSpPr>
          <p:spPr bwMode="auto">
            <a:xfrm>
              <a:off x="4883" y="2600"/>
              <a:ext cx="127" cy="12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24" name="Oval 27"/>
            <p:cNvSpPr>
              <a:spLocks noChangeArrowheads="1"/>
            </p:cNvSpPr>
            <p:nvPr/>
          </p:nvSpPr>
          <p:spPr bwMode="auto">
            <a:xfrm>
              <a:off x="5062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25" name="Oval 28"/>
            <p:cNvSpPr>
              <a:spLocks noChangeArrowheads="1"/>
            </p:cNvSpPr>
            <p:nvPr/>
          </p:nvSpPr>
          <p:spPr bwMode="auto">
            <a:xfrm>
              <a:off x="5241" y="2600"/>
              <a:ext cx="127" cy="12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26" name="Oval 29"/>
            <p:cNvSpPr>
              <a:spLocks noChangeArrowheads="1"/>
            </p:cNvSpPr>
            <p:nvPr/>
          </p:nvSpPr>
          <p:spPr bwMode="auto">
            <a:xfrm>
              <a:off x="5420" y="2600"/>
              <a:ext cx="127" cy="128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27" name="Oval 30"/>
            <p:cNvSpPr>
              <a:spLocks noChangeArrowheads="1"/>
            </p:cNvSpPr>
            <p:nvPr/>
          </p:nvSpPr>
          <p:spPr bwMode="auto">
            <a:xfrm>
              <a:off x="4704" y="2779"/>
              <a:ext cx="127" cy="12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28" name="Oval 31"/>
            <p:cNvSpPr>
              <a:spLocks noChangeArrowheads="1"/>
            </p:cNvSpPr>
            <p:nvPr/>
          </p:nvSpPr>
          <p:spPr bwMode="auto">
            <a:xfrm>
              <a:off x="4883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29" name="Oval 32"/>
            <p:cNvSpPr>
              <a:spLocks noChangeArrowheads="1"/>
            </p:cNvSpPr>
            <p:nvPr/>
          </p:nvSpPr>
          <p:spPr bwMode="auto">
            <a:xfrm>
              <a:off x="5062" y="2779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30" name="Oval 33"/>
            <p:cNvSpPr>
              <a:spLocks noChangeArrowheads="1"/>
            </p:cNvSpPr>
            <p:nvPr/>
          </p:nvSpPr>
          <p:spPr bwMode="auto">
            <a:xfrm>
              <a:off x="5241" y="2779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31" name="Oval 34"/>
            <p:cNvSpPr>
              <a:spLocks noChangeArrowheads="1"/>
            </p:cNvSpPr>
            <p:nvPr/>
          </p:nvSpPr>
          <p:spPr bwMode="auto">
            <a:xfrm>
              <a:off x="4704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32" name="Oval 35"/>
            <p:cNvSpPr>
              <a:spLocks noChangeArrowheads="1"/>
            </p:cNvSpPr>
            <p:nvPr/>
          </p:nvSpPr>
          <p:spPr bwMode="auto">
            <a:xfrm>
              <a:off x="4883" y="2958"/>
              <a:ext cx="127" cy="12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33" name="Oval 36"/>
            <p:cNvSpPr>
              <a:spLocks noChangeArrowheads="1"/>
            </p:cNvSpPr>
            <p:nvPr/>
          </p:nvSpPr>
          <p:spPr bwMode="auto">
            <a:xfrm>
              <a:off x="5062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34" name="Oval 37"/>
            <p:cNvSpPr>
              <a:spLocks noChangeArrowheads="1"/>
            </p:cNvSpPr>
            <p:nvPr/>
          </p:nvSpPr>
          <p:spPr bwMode="auto">
            <a:xfrm>
              <a:off x="5241" y="2958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35" name="Oval 38"/>
            <p:cNvSpPr>
              <a:spLocks noChangeArrowheads="1"/>
            </p:cNvSpPr>
            <p:nvPr/>
          </p:nvSpPr>
          <p:spPr bwMode="auto">
            <a:xfrm>
              <a:off x="4883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36" name="Oval 39"/>
            <p:cNvSpPr>
              <a:spLocks noChangeArrowheads="1"/>
            </p:cNvSpPr>
            <p:nvPr/>
          </p:nvSpPr>
          <p:spPr bwMode="auto">
            <a:xfrm>
              <a:off x="5241" y="3137"/>
              <a:ext cx="127" cy="127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</p:grpSp>
      <p:sp>
        <p:nvSpPr>
          <p:cNvPr id="37" name="Line 40"/>
          <p:cNvSpPr>
            <a:spLocks noChangeShapeType="1"/>
          </p:cNvSpPr>
          <p:nvPr/>
        </p:nvSpPr>
        <p:spPr bwMode="auto">
          <a:xfrm>
            <a:off x="304800" y="2819400"/>
            <a:ext cx="8229600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6195" name="Rectangle 3"/>
          <p:cNvSpPr>
            <a:spLocks noGrp="1" noChangeArrowheads="1"/>
          </p:cNvSpPr>
          <p:nvPr>
            <p:ph type="ctrTitle"/>
          </p:nvPr>
        </p:nvSpPr>
        <p:spPr>
          <a:xfrm>
            <a:off x="315913" y="466725"/>
            <a:ext cx="6781800" cy="2133600"/>
          </a:xfrm>
        </p:spPr>
        <p:txBody>
          <a:bodyPr/>
          <a:lstStyle>
            <a:lvl1pPr algn="r">
              <a:defRPr sz="4800"/>
            </a:lvl1pPr>
          </a:lstStyle>
          <a:p>
            <a:pPr lvl="0"/>
            <a:r>
              <a:rPr lang="en-US" altLang="en-US" noProof="0"/>
              <a:t>Click to edit Master title style</a:t>
            </a:r>
          </a:p>
        </p:txBody>
      </p:sp>
      <p:sp>
        <p:nvSpPr>
          <p:cNvPr id="136196" name="Rectangle 4"/>
          <p:cNvSpPr>
            <a:spLocks noGrp="1" noChangeArrowheads="1"/>
          </p:cNvSpPr>
          <p:nvPr>
            <p:ph type="subTitle" idx="1"/>
          </p:nvPr>
        </p:nvSpPr>
        <p:spPr>
          <a:xfrm>
            <a:off x="849313" y="3049588"/>
            <a:ext cx="6248400" cy="2362200"/>
          </a:xfrm>
        </p:spPr>
        <p:txBody>
          <a:bodyPr/>
          <a:lstStyle>
            <a:lvl1pPr marL="0" indent="0" algn="r">
              <a:buFont typeface="Wingdings" pitchFamily="2" charset="2"/>
              <a:buNone/>
              <a:defRPr sz="3200"/>
            </a:lvl1pPr>
          </a:lstStyle>
          <a:p>
            <a:pPr lvl="0"/>
            <a:r>
              <a:rPr lang="en-US" altLang="en-US" noProof="0"/>
              <a:t>Click to edit Master subtitle style</a:t>
            </a:r>
          </a:p>
        </p:txBody>
      </p:sp>
      <p:sp>
        <p:nvSpPr>
          <p:cNvPr id="38" name="Rectangle 5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31AF111A-4880-429B-8202-28583D454BEE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39" name="Rectangle 6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40" name="Rectangle 7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7B58CF-FD11-4609-85CC-67042BF943C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331174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E28810-664F-49C1-B8C1-EC7F464E4DF5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20C693-C0E9-4E0D-ADC6-79C0364BDBC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122283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22238"/>
            <a:ext cx="2057400" cy="6008687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2238"/>
            <a:ext cx="6019800" cy="600868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987A75-C0F8-4FBD-A10D-723E1F4B99CA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66C9D7-71FF-4176-8137-DD83C9E27BF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492940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2238"/>
            <a:ext cx="7543800" cy="12954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53E906-9F43-4281-8CD6-EFFC70502856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B9C5A97-17B7-43C8-B40A-07A42F1B3E64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498820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和内容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 userDrawn="1"/>
        </p:nvPicPr>
        <p:blipFill>
          <a:blip r:embed="rId2"/>
          <a:srcRect t="25398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fld id="{344E2530-CF3A-450B-967C-F62180A45620}" type="datetimeFigureOut">
              <a:rPr lang="zh-CN" altLang="en-US" sz="1200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2024/4/2</a:t>
            </a:fld>
            <a:endParaRPr lang="zh-CN" alt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0597723"/>
      </p:ext>
    </p:extLst>
  </p:cSld>
  <p:clrMapOvr>
    <a:masterClrMapping/>
  </p:clrMapOvr>
  <p:transition spd="slow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ADB85-413D-4C88-BB40-9669BBAE94B6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BD914-FFDD-4B24-9009-9818F055A9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29111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F46F9DB-7AB9-47BE-A5AC-55B7EC0C86AD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7E59F1-A573-4840-AA9E-002044427A2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08663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19263"/>
            <a:ext cx="4038600" cy="44116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950BBFC-BE94-49BA-A496-602693B227B5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3A39CC-3571-45BD-B542-FEF12440DE9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710582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BB7B7D7-A2EC-4748-A6AD-1EAFE6E3E352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8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9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357841-1C14-4D54-B29F-8595BD042FE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03981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E7DA93-C999-45CB-B04C-C012061A6F9E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5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CA93C8-613F-4438-9D12-B71447D7E40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82772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7C92D2-7AEC-42B1-9001-BADBFA672317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3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4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14164A-3D22-4643-BBF2-B8DA7DE14F3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787156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4DA6BA-F3DD-456F-B52E-D0C485B9A5C4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F316F0E-3672-4704-98EF-A48E777295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3832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E37772B-C3CE-428C-B06F-4EA43A9DD4C1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30D56E-56B5-4D2A-B70B-5D8B060EE9C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11022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Line 2"/>
          <p:cNvSpPr>
            <a:spLocks noChangeShapeType="1"/>
          </p:cNvSpPr>
          <p:nvPr/>
        </p:nvSpPr>
        <p:spPr bwMode="auto">
          <a:xfrm>
            <a:off x="7962900" y="152400"/>
            <a:ext cx="0" cy="1524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122238"/>
            <a:ext cx="7543800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719263"/>
            <a:ext cx="8229600" cy="4411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35173" name="Rectangle 5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0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9CDA6B0A-8CB8-4642-8E14-D6775A5BF4D1}" type="datetime1">
              <a:rPr lang="en-US"/>
              <a:pPr>
                <a:defRPr/>
              </a:pPr>
              <a:t>4/2/2024</a:t>
            </a:fld>
            <a:endParaRPr lang="en-US" altLang="en-US"/>
          </a:p>
        </p:txBody>
      </p:sp>
      <p:sp>
        <p:nvSpPr>
          <p:cNvPr id="135174" name="Rectangle 6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000" smtClean="0">
                <a:latin typeface="Arial" charset="0"/>
                <a:cs typeface="+mn-cs"/>
              </a:defRPr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135175" name="Rectangle 7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0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A4BE581A-BC20-42BE-AA15-08F0E66A8BD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grpSp>
        <p:nvGrpSpPr>
          <p:cNvPr id="1032" name="Group 8"/>
          <p:cNvGrpSpPr>
            <a:grpSpLocks/>
          </p:cNvGrpSpPr>
          <p:nvPr/>
        </p:nvGrpSpPr>
        <p:grpSpPr bwMode="auto">
          <a:xfrm>
            <a:off x="8153400" y="152400"/>
            <a:ext cx="792163" cy="1295400"/>
            <a:chOff x="5136" y="960"/>
            <a:chExt cx="528" cy="864"/>
          </a:xfrm>
        </p:grpSpPr>
        <p:sp>
          <p:nvSpPr>
            <p:cNvPr id="1033" name="Oval 9"/>
            <p:cNvSpPr>
              <a:spLocks noChangeArrowheads="1"/>
            </p:cNvSpPr>
            <p:nvPr/>
          </p:nvSpPr>
          <p:spPr bwMode="auto">
            <a:xfrm>
              <a:off x="5136" y="960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34" name="Oval 10"/>
            <p:cNvSpPr>
              <a:spLocks noChangeArrowheads="1"/>
            </p:cNvSpPr>
            <p:nvPr/>
          </p:nvSpPr>
          <p:spPr bwMode="auto">
            <a:xfrm>
              <a:off x="5248" y="960"/>
              <a:ext cx="79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35" name="Oval 11"/>
            <p:cNvSpPr>
              <a:spLocks noChangeArrowheads="1"/>
            </p:cNvSpPr>
            <p:nvPr/>
          </p:nvSpPr>
          <p:spPr bwMode="auto">
            <a:xfrm>
              <a:off x="5360" y="960"/>
              <a:ext cx="76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36" name="Oval 12"/>
            <p:cNvSpPr>
              <a:spLocks noChangeArrowheads="1"/>
            </p:cNvSpPr>
            <p:nvPr/>
          </p:nvSpPr>
          <p:spPr bwMode="auto">
            <a:xfrm>
              <a:off x="5136" y="1072"/>
              <a:ext cx="80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37" name="Oval 13"/>
            <p:cNvSpPr>
              <a:spLocks noChangeArrowheads="1"/>
            </p:cNvSpPr>
            <p:nvPr/>
          </p:nvSpPr>
          <p:spPr bwMode="auto">
            <a:xfrm>
              <a:off x="5248" y="1072"/>
              <a:ext cx="79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38" name="Oval 14"/>
            <p:cNvSpPr>
              <a:spLocks noChangeArrowheads="1"/>
            </p:cNvSpPr>
            <p:nvPr/>
          </p:nvSpPr>
          <p:spPr bwMode="auto">
            <a:xfrm>
              <a:off x="5360" y="1072"/>
              <a:ext cx="76" cy="77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39" name="Oval 15"/>
            <p:cNvSpPr>
              <a:spLocks noChangeArrowheads="1"/>
            </p:cNvSpPr>
            <p:nvPr/>
          </p:nvSpPr>
          <p:spPr bwMode="auto">
            <a:xfrm>
              <a:off x="5472" y="1072"/>
              <a:ext cx="76" cy="7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40" name="Oval 16"/>
            <p:cNvSpPr>
              <a:spLocks noChangeArrowheads="1"/>
            </p:cNvSpPr>
            <p:nvPr/>
          </p:nvSpPr>
          <p:spPr bwMode="auto">
            <a:xfrm>
              <a:off x="5136" y="1184"/>
              <a:ext cx="80" cy="7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41" name="Oval 17"/>
            <p:cNvSpPr>
              <a:spLocks noChangeArrowheads="1"/>
            </p:cNvSpPr>
            <p:nvPr/>
          </p:nvSpPr>
          <p:spPr bwMode="auto">
            <a:xfrm>
              <a:off x="5248" y="1184"/>
              <a:ext cx="79" cy="7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42" name="Oval 18"/>
            <p:cNvSpPr>
              <a:spLocks noChangeArrowheads="1"/>
            </p:cNvSpPr>
            <p:nvPr/>
          </p:nvSpPr>
          <p:spPr bwMode="auto">
            <a:xfrm>
              <a:off x="5360" y="1184"/>
              <a:ext cx="76" cy="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43" name="Oval 19"/>
            <p:cNvSpPr>
              <a:spLocks noChangeArrowheads="1"/>
            </p:cNvSpPr>
            <p:nvPr/>
          </p:nvSpPr>
          <p:spPr bwMode="auto">
            <a:xfrm>
              <a:off x="5472" y="1184"/>
              <a:ext cx="76" cy="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44" name="Oval 20"/>
            <p:cNvSpPr>
              <a:spLocks noChangeArrowheads="1"/>
            </p:cNvSpPr>
            <p:nvPr/>
          </p:nvSpPr>
          <p:spPr bwMode="auto">
            <a:xfrm>
              <a:off x="5584" y="1184"/>
              <a:ext cx="80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45" name="Oval 21"/>
            <p:cNvSpPr>
              <a:spLocks noChangeArrowheads="1"/>
            </p:cNvSpPr>
            <p:nvPr/>
          </p:nvSpPr>
          <p:spPr bwMode="auto">
            <a:xfrm>
              <a:off x="5136" y="1296"/>
              <a:ext cx="80" cy="80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46" name="Oval 22"/>
            <p:cNvSpPr>
              <a:spLocks noChangeArrowheads="1"/>
            </p:cNvSpPr>
            <p:nvPr/>
          </p:nvSpPr>
          <p:spPr bwMode="auto">
            <a:xfrm>
              <a:off x="5248" y="1296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47" name="Oval 23"/>
            <p:cNvSpPr>
              <a:spLocks noChangeArrowheads="1"/>
            </p:cNvSpPr>
            <p:nvPr/>
          </p:nvSpPr>
          <p:spPr bwMode="auto">
            <a:xfrm>
              <a:off x="5360" y="1296"/>
              <a:ext cx="76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48" name="Oval 24"/>
            <p:cNvSpPr>
              <a:spLocks noChangeArrowheads="1"/>
            </p:cNvSpPr>
            <p:nvPr/>
          </p:nvSpPr>
          <p:spPr bwMode="auto">
            <a:xfrm>
              <a:off x="5472" y="1296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49" name="Oval 25"/>
            <p:cNvSpPr>
              <a:spLocks noChangeArrowheads="1"/>
            </p:cNvSpPr>
            <p:nvPr/>
          </p:nvSpPr>
          <p:spPr bwMode="auto">
            <a:xfrm>
              <a:off x="5136" y="1408"/>
              <a:ext cx="80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50" name="Oval 26"/>
            <p:cNvSpPr>
              <a:spLocks noChangeArrowheads="1"/>
            </p:cNvSpPr>
            <p:nvPr/>
          </p:nvSpPr>
          <p:spPr bwMode="auto">
            <a:xfrm>
              <a:off x="5248" y="1408"/>
              <a:ext cx="79" cy="8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51" name="Oval 27"/>
            <p:cNvSpPr>
              <a:spLocks noChangeArrowheads="1"/>
            </p:cNvSpPr>
            <p:nvPr/>
          </p:nvSpPr>
          <p:spPr bwMode="auto">
            <a:xfrm>
              <a:off x="5360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52" name="Oval 28"/>
            <p:cNvSpPr>
              <a:spLocks noChangeArrowheads="1"/>
            </p:cNvSpPr>
            <p:nvPr/>
          </p:nvSpPr>
          <p:spPr bwMode="auto">
            <a:xfrm>
              <a:off x="5472" y="1408"/>
              <a:ext cx="76" cy="8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53" name="Oval 29"/>
            <p:cNvSpPr>
              <a:spLocks noChangeArrowheads="1"/>
            </p:cNvSpPr>
            <p:nvPr/>
          </p:nvSpPr>
          <p:spPr bwMode="auto">
            <a:xfrm>
              <a:off x="5584" y="1408"/>
              <a:ext cx="80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54" name="Oval 30"/>
            <p:cNvSpPr>
              <a:spLocks noChangeArrowheads="1"/>
            </p:cNvSpPr>
            <p:nvPr/>
          </p:nvSpPr>
          <p:spPr bwMode="auto">
            <a:xfrm>
              <a:off x="5136" y="1520"/>
              <a:ext cx="80" cy="7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55" name="Oval 31"/>
            <p:cNvSpPr>
              <a:spLocks noChangeArrowheads="1"/>
            </p:cNvSpPr>
            <p:nvPr/>
          </p:nvSpPr>
          <p:spPr bwMode="auto">
            <a:xfrm>
              <a:off x="5248" y="1520"/>
              <a:ext cx="79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56" name="Oval 32"/>
            <p:cNvSpPr>
              <a:spLocks noChangeArrowheads="1"/>
            </p:cNvSpPr>
            <p:nvPr/>
          </p:nvSpPr>
          <p:spPr bwMode="auto">
            <a:xfrm>
              <a:off x="5360" y="1520"/>
              <a:ext cx="76" cy="7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57" name="Oval 33"/>
            <p:cNvSpPr>
              <a:spLocks noChangeArrowheads="1"/>
            </p:cNvSpPr>
            <p:nvPr/>
          </p:nvSpPr>
          <p:spPr bwMode="auto">
            <a:xfrm>
              <a:off x="5472" y="1520"/>
              <a:ext cx="76" cy="79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58" name="Oval 34"/>
            <p:cNvSpPr>
              <a:spLocks noChangeArrowheads="1"/>
            </p:cNvSpPr>
            <p:nvPr/>
          </p:nvSpPr>
          <p:spPr bwMode="auto">
            <a:xfrm>
              <a:off x="5136" y="1632"/>
              <a:ext cx="80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59" name="Oval 35"/>
            <p:cNvSpPr>
              <a:spLocks noChangeArrowheads="1"/>
            </p:cNvSpPr>
            <p:nvPr/>
          </p:nvSpPr>
          <p:spPr bwMode="auto">
            <a:xfrm>
              <a:off x="5248" y="1632"/>
              <a:ext cx="79" cy="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60" name="Oval 36"/>
            <p:cNvSpPr>
              <a:spLocks noChangeArrowheads="1"/>
            </p:cNvSpPr>
            <p:nvPr/>
          </p:nvSpPr>
          <p:spPr bwMode="auto">
            <a:xfrm>
              <a:off x="5360" y="1632"/>
              <a:ext cx="76" cy="7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61" name="Oval 37"/>
            <p:cNvSpPr>
              <a:spLocks noChangeArrowheads="1"/>
            </p:cNvSpPr>
            <p:nvPr/>
          </p:nvSpPr>
          <p:spPr bwMode="auto">
            <a:xfrm>
              <a:off x="5472" y="1632"/>
              <a:ext cx="76" cy="76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62" name="Oval 38"/>
            <p:cNvSpPr>
              <a:spLocks noChangeArrowheads="1"/>
            </p:cNvSpPr>
            <p:nvPr/>
          </p:nvSpPr>
          <p:spPr bwMode="auto">
            <a:xfrm>
              <a:off x="5248" y="1744"/>
              <a:ext cx="79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  <p:sp>
          <p:nvSpPr>
            <p:cNvPr id="1063" name="Oval 39"/>
            <p:cNvSpPr>
              <a:spLocks noChangeArrowheads="1"/>
            </p:cNvSpPr>
            <p:nvPr/>
          </p:nvSpPr>
          <p:spPr bwMode="auto">
            <a:xfrm>
              <a:off x="5472" y="1744"/>
              <a:ext cx="76" cy="80"/>
            </a:xfrm>
            <a:prstGeom prst="ellipse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defRPr/>
              </a:pPr>
              <a:endParaRPr lang="en-US" altLang="en-US">
                <a:cs typeface="+mn-cs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8" r:id="rId1"/>
    <p:sldLayoutId id="2147483847" r:id="rId2"/>
    <p:sldLayoutId id="2147483848" r:id="rId3"/>
    <p:sldLayoutId id="2147483849" r:id="rId4"/>
    <p:sldLayoutId id="2147483850" r:id="rId5"/>
    <p:sldLayoutId id="2147483851" r:id="rId6"/>
    <p:sldLayoutId id="2147483852" r:id="rId7"/>
    <p:sldLayoutId id="2147483853" r:id="rId8"/>
    <p:sldLayoutId id="2147483854" r:id="rId9"/>
    <p:sldLayoutId id="2147483855" r:id="rId10"/>
    <p:sldLayoutId id="2147483856" r:id="rId11"/>
    <p:sldLayoutId id="2147483857" r:id="rId12"/>
    <p:sldLayoutId id="2147483859" r:id="rId13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900" b="1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pitchFamily="2" charset="2"/>
        <a:buChar char="l"/>
        <a:defRPr sz="3000">
          <a:solidFill>
            <a:schemeClr val="tx1"/>
          </a:solidFill>
          <a:latin typeface="+mn-lt"/>
          <a:ea typeface="+mn-ea"/>
          <a:cs typeface="+mn-cs"/>
        </a:defRPr>
      </a:lvl1pPr>
      <a:lvl2pPr marL="692150" indent="-347663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pitchFamily="2" charset="2"/>
        <a:buChar char="l"/>
        <a:defRPr sz="2600">
          <a:solidFill>
            <a:schemeClr val="tx1"/>
          </a:solidFill>
          <a:latin typeface="+mn-lt"/>
        </a:defRPr>
      </a:lvl2pPr>
      <a:lvl3pPr marL="987425" indent="-293688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l"/>
        <a:defRPr sz="2300">
          <a:solidFill>
            <a:schemeClr val="tx1"/>
          </a:solidFill>
          <a:latin typeface="+mn-lt"/>
        </a:defRPr>
      </a:lvl3pPr>
      <a:lvl4pPr marL="1281113" indent="-2921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4pPr>
      <a:lvl5pPr marL="1598613" indent="-315913" algn="l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5pPr>
      <a:lvl6pPr marL="20558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6pPr>
      <a:lvl7pPr marL="25130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7pPr>
      <a:lvl8pPr marL="29702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8pPr>
      <a:lvl9pPr marL="3427413" indent="-315913" algn="l" rtl="0" fontAlgn="base">
        <a:spcBef>
          <a:spcPct val="20000"/>
        </a:spcBef>
        <a:spcAft>
          <a:spcPct val="0"/>
        </a:spcAft>
        <a:buClr>
          <a:schemeClr val="folHlink"/>
        </a:buClr>
        <a:buSzPct val="80000"/>
        <a:buFont typeface="Wingdings" pitchFamily="2" charset="2"/>
        <a:buChar char="§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cedirect.com/topics/mathematics/asymptotic-property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gi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13" Type="http://schemas.openxmlformats.org/officeDocument/2006/relationships/image" Target="../media/image60.jpeg"/><Relationship Id="rId18" Type="http://schemas.openxmlformats.org/officeDocument/2006/relationships/image" Target="../media/image65.jpeg"/><Relationship Id="rId3" Type="http://schemas.openxmlformats.org/officeDocument/2006/relationships/image" Target="../media/image50.jpeg"/><Relationship Id="rId21" Type="http://schemas.openxmlformats.org/officeDocument/2006/relationships/image" Target="../media/image68.jpeg"/><Relationship Id="rId7" Type="http://schemas.openxmlformats.org/officeDocument/2006/relationships/image" Target="../media/image54.jpeg"/><Relationship Id="rId12" Type="http://schemas.openxmlformats.org/officeDocument/2006/relationships/image" Target="../media/image59.jpeg"/><Relationship Id="rId17" Type="http://schemas.openxmlformats.org/officeDocument/2006/relationships/image" Target="../media/image64.jpeg"/><Relationship Id="rId2" Type="http://schemas.openxmlformats.org/officeDocument/2006/relationships/image" Target="../media/image44.png"/><Relationship Id="rId16" Type="http://schemas.openxmlformats.org/officeDocument/2006/relationships/image" Target="../media/image63.jpeg"/><Relationship Id="rId20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jpeg"/><Relationship Id="rId11" Type="http://schemas.openxmlformats.org/officeDocument/2006/relationships/image" Target="../media/image58.jpeg"/><Relationship Id="rId5" Type="http://schemas.openxmlformats.org/officeDocument/2006/relationships/image" Target="../media/image52.jpeg"/><Relationship Id="rId15" Type="http://schemas.openxmlformats.org/officeDocument/2006/relationships/image" Target="../media/image62.jpeg"/><Relationship Id="rId10" Type="http://schemas.openxmlformats.org/officeDocument/2006/relationships/image" Target="../media/image57.jpeg"/><Relationship Id="rId19" Type="http://schemas.openxmlformats.org/officeDocument/2006/relationships/image" Target="../media/image66.jpeg"/><Relationship Id="rId4" Type="http://schemas.openxmlformats.org/officeDocument/2006/relationships/image" Target="../media/image51.jpeg"/><Relationship Id="rId9" Type="http://schemas.openxmlformats.org/officeDocument/2006/relationships/image" Target="../media/image56.jpeg"/><Relationship Id="rId14" Type="http://schemas.openxmlformats.org/officeDocument/2006/relationships/image" Target="../media/image61.jpeg"/><Relationship Id="rId22" Type="http://schemas.openxmlformats.org/officeDocument/2006/relationships/image" Target="../media/image69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wmf"/><Relationship Id="rId4" Type="http://schemas.openxmlformats.org/officeDocument/2006/relationships/oleObject" Target="../embeddings/oleObject1.bin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838200" y="3051093"/>
            <a:ext cx="6096000" cy="1524000"/>
          </a:xfrm>
        </p:spPr>
        <p:txBody>
          <a:bodyPr/>
          <a:lstStyle/>
          <a:p>
            <a:pPr algn="l" eaLnBrk="1" hangingPunct="1">
              <a:spcBef>
                <a:spcPts val="0"/>
              </a:spcBef>
              <a:spcAft>
                <a:spcPts val="700"/>
              </a:spcAft>
            </a:pPr>
            <a:r>
              <a:rPr lang="en-US" altLang="zh-CN" sz="2400" b="1" dirty="0" err="1">
                <a:solidFill>
                  <a:srgbClr val="0B1B8F"/>
                </a:solidFill>
                <a:latin typeface="+mj-lt"/>
              </a:rPr>
              <a:t>Rongling</a:t>
            </a:r>
            <a:r>
              <a:rPr lang="en-US" altLang="zh-CN" sz="2400" b="1" dirty="0">
                <a:solidFill>
                  <a:srgbClr val="0B1B8F"/>
                </a:solidFill>
                <a:latin typeface="+mj-lt"/>
              </a:rPr>
              <a:t> Wu (</a:t>
            </a:r>
            <a:r>
              <a:rPr lang="zh-CN" altLang="en-US" sz="2400" b="1" dirty="0">
                <a:solidFill>
                  <a:srgbClr val="0B1B8F"/>
                </a:solidFill>
                <a:latin typeface="+mj-lt"/>
              </a:rPr>
              <a:t>邬荣领</a:t>
            </a:r>
            <a:r>
              <a:rPr lang="en-US" altLang="zh-CN" sz="2400" b="1" dirty="0">
                <a:solidFill>
                  <a:srgbClr val="0B1B8F"/>
                </a:solidFill>
                <a:latin typeface="+mj-lt"/>
              </a:rPr>
              <a:t>)</a:t>
            </a:r>
            <a:endParaRPr lang="en-US" altLang="zh-CN" sz="2400" dirty="0">
              <a:solidFill>
                <a:srgbClr val="0B1B8F"/>
              </a:solidFill>
              <a:latin typeface="+mj-lt"/>
            </a:endParaRPr>
          </a:p>
          <a:p>
            <a:pPr algn="l" eaLnBrk="1" hangingPunct="1">
              <a:spcBef>
                <a:spcPts val="0"/>
              </a:spcBef>
            </a:pPr>
            <a:r>
              <a:rPr lang="en-US" altLang="zh-CN" sz="2400" dirty="0">
                <a:solidFill>
                  <a:srgbClr val="0B1B8F"/>
                </a:solidFill>
                <a:latin typeface="+mj-lt"/>
              </a:rPr>
              <a:t>Beijing Institute of Mathematical Sciences and Applications</a:t>
            </a:r>
          </a:p>
          <a:p>
            <a:pPr algn="l" eaLnBrk="1" hangingPunct="1">
              <a:lnSpc>
                <a:spcPts val="4000"/>
              </a:lnSpc>
              <a:spcBef>
                <a:spcPts val="0"/>
              </a:spcBef>
            </a:pPr>
            <a:r>
              <a:rPr lang="zh-CN" altLang="en-US" sz="2400" dirty="0">
                <a:latin typeface="+mj-lt"/>
              </a:rPr>
              <a:t>                              </a:t>
            </a:r>
            <a:endParaRPr lang="en-US" altLang="zh-CN" sz="2400" dirty="0">
              <a:latin typeface="+mj-lt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4866"/>
            <a:ext cx="3048000" cy="17145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F1A4A74-5ECD-C6ED-2AAE-A3AB69197C1E}"/>
              </a:ext>
            </a:extLst>
          </p:cNvPr>
          <p:cNvSpPr txBox="1"/>
          <p:nvPr/>
        </p:nvSpPr>
        <p:spPr>
          <a:xfrm>
            <a:off x="685800" y="462017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410082"/>
                </a:solidFill>
              </a:rPr>
              <a:t>人工智能的统计基础</a:t>
            </a:r>
            <a:endParaRPr lang="en-US" sz="2400" dirty="0">
              <a:solidFill>
                <a:srgbClr val="410082"/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41F45788-3E8F-2B42-A1C0-06A3F12B5D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609600" y="977366"/>
            <a:ext cx="7086600" cy="1524000"/>
          </a:xfrm>
        </p:spPr>
        <p:txBody>
          <a:bodyPr/>
          <a:lstStyle/>
          <a:p>
            <a:pPr algn="l" eaLnBrk="1" hangingPunct="1"/>
            <a:r>
              <a:rPr lang="en-US" altLang="en-US" sz="4000" dirty="0">
                <a:solidFill>
                  <a:srgbClr val="0B1B8F"/>
                </a:solidFill>
              </a:rPr>
              <a:t>The Statistical Foundation of Artificial Intelligence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CFC2E2-455A-143E-E968-785FC9551600}"/>
              </a:ext>
            </a:extLst>
          </p:cNvPr>
          <p:cNvSpPr txBox="1"/>
          <p:nvPr/>
        </p:nvSpPr>
        <p:spPr>
          <a:xfrm>
            <a:off x="3505200" y="5880634"/>
            <a:ext cx="5334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Current Developments in Mathematics and Physics </a:t>
            </a:r>
          </a:p>
          <a:p>
            <a:pPr algn="ctr"/>
            <a:r>
              <a:rPr 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2024</a:t>
            </a:r>
            <a:r>
              <a:rPr lang="zh-CN" altLang="en-US" b="1" i="0" dirty="0">
                <a:solidFill>
                  <a:srgbClr val="FF0000"/>
                </a:solidFill>
                <a:effectLst/>
                <a:latin typeface="Times New Roman" panose="02020603050405020304" pitchFamily="18" charset="0"/>
              </a:rPr>
              <a:t>数学与物理发展前沿国际会议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3E81-A6FC-45CE-7C48-B75CC4B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10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F97A83-A1A5-5BD3-11F6-A414BC0DEFAE}"/>
              </a:ext>
            </a:extLst>
          </p:cNvPr>
          <p:cNvSpPr txBox="1"/>
          <p:nvPr/>
        </p:nvSpPr>
        <p:spPr>
          <a:xfrm>
            <a:off x="2133600" y="459102"/>
            <a:ext cx="4572000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800" b="1" kern="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2 Regression </a:t>
            </a:r>
            <a:r>
              <a:rPr lang="en-US" altLang="zh-CN" sz="2800" b="1" kern="0" dirty="0">
                <a:solidFill>
                  <a:srgbClr val="002060"/>
                </a:solidFill>
                <a:effectLst/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models</a:t>
            </a:r>
            <a:endParaRPr lang="en-US" sz="2800" kern="100" dirty="0">
              <a:solidFill>
                <a:srgbClr val="002060"/>
              </a:solidFill>
              <a:effectLst/>
              <a:latin typeface="Arial" panose="020B0604020202020204" pitchFamily="34" charset="0"/>
              <a:ea typeface="DengXian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096C3B-D979-3052-A599-5E7F1B33449C}"/>
              </a:ext>
            </a:extLst>
          </p:cNvPr>
          <p:cNvSpPr txBox="1"/>
          <p:nvPr/>
        </p:nvSpPr>
        <p:spPr>
          <a:xfrm>
            <a:off x="838200" y="1545842"/>
            <a:ext cx="744855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Regression models are a 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type of statistical 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technique to find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the relationship between a dependent variable and one or more independent variables. </a:t>
            </a: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Regression models can be used for prediction, estimation, or explanation of various phenomena. </a:t>
            </a: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For example, you can use regression models to predict the today’s weather based on the meteorological pattern of the previous days, to estimate the effect of a gene on human body height, or to explain how different factors influence </a:t>
            </a:r>
            <a:r>
              <a:rPr lang="en-US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human longevity</a:t>
            </a: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. 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The most common regression models are simple linear regression, multiple linear regression.</a:t>
            </a:r>
            <a:endParaRPr lang="en-US" sz="2000" dirty="0"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547300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DE35B-5D2F-20F3-0C90-4B7DB7C6E884}"/>
              </a:ext>
            </a:extLst>
          </p:cNvPr>
          <p:cNvSpPr txBox="1"/>
          <p:nvPr/>
        </p:nvSpPr>
        <p:spPr>
          <a:xfrm>
            <a:off x="2895600" y="278771"/>
            <a:ext cx="30091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/>
              <a:t>Data Structure</a:t>
            </a:r>
            <a:endParaRPr lang="zh-CN" altLang="en-US" sz="32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09939E-8A1A-8349-E3CD-CBA0AB92FB17}"/>
              </a:ext>
            </a:extLst>
          </p:cNvPr>
          <p:cNvSpPr txBox="1"/>
          <p:nvPr/>
        </p:nvSpPr>
        <p:spPr>
          <a:xfrm>
            <a:off x="609601" y="914400"/>
            <a:ext cx="7212230" cy="30162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Sample	Depend	Independent Variables                                  Subject</a:t>
            </a:r>
          </a:p>
          <a:p>
            <a:endParaRPr lang="en-US" altLang="zh-CN" sz="800" dirty="0"/>
          </a:p>
          <a:p>
            <a:r>
              <a:rPr lang="en-US" altLang="zh-CN" dirty="0"/>
              <a:t>ID	Var	Var1	Var2	Var3	…	</a:t>
            </a:r>
            <a:r>
              <a:rPr lang="en-US" altLang="zh-CN" dirty="0" err="1"/>
              <a:t>Varp</a:t>
            </a:r>
            <a:r>
              <a:rPr lang="en-US" altLang="zh-CN" dirty="0"/>
              <a:t>     Index</a:t>
            </a:r>
          </a:p>
          <a:p>
            <a:endParaRPr lang="en-US" altLang="zh-CN" sz="800" i="1" dirty="0"/>
          </a:p>
          <a:p>
            <a:r>
              <a:rPr lang="en-US" altLang="zh-CN" dirty="0"/>
              <a:t>1	</a:t>
            </a:r>
            <a:r>
              <a:rPr lang="en-US" altLang="zh-CN" i="1" dirty="0"/>
              <a:t>y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31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1</a:t>
            </a:r>
          </a:p>
          <a:p>
            <a:r>
              <a:rPr lang="en-US" altLang="zh-CN" dirty="0"/>
              <a:t>2	</a:t>
            </a:r>
            <a:r>
              <a:rPr lang="en-US" altLang="zh-CN" i="1" dirty="0"/>
              <a:t>y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32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2</a:t>
            </a:r>
          </a:p>
          <a:p>
            <a:r>
              <a:rPr lang="en-US" altLang="zh-CN" dirty="0"/>
              <a:t>3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33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3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3</a:t>
            </a:r>
          </a:p>
          <a:p>
            <a:r>
              <a:rPr lang="en-US" altLang="zh-CN" dirty="0"/>
              <a:t>…	…	…	…	…	…	…	…</a:t>
            </a:r>
          </a:p>
          <a:p>
            <a:r>
              <a:rPr lang="en-US" altLang="zh-CN" i="1" dirty="0"/>
              <a:t>n</a:t>
            </a:r>
            <a:r>
              <a:rPr lang="en-US" altLang="zh-CN" dirty="0"/>
              <a:t>	</a:t>
            </a:r>
            <a:r>
              <a:rPr lang="en-US" altLang="zh-CN" i="1" dirty="0" err="1"/>
              <a:t>y</a:t>
            </a:r>
            <a:r>
              <a:rPr lang="en-US" altLang="zh-CN" i="1" baseline="-25000" dirty="0" err="1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</a:t>
            </a:r>
            <a:r>
              <a:rPr lang="en-US" altLang="zh-CN" i="1" baseline="-25000" dirty="0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</a:t>
            </a:r>
            <a:r>
              <a:rPr lang="en-US" altLang="zh-CN" i="1" baseline="-25000" dirty="0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</a:t>
            </a:r>
            <a:r>
              <a:rPr lang="en-US" altLang="zh-CN" i="1" baseline="-25000" dirty="0"/>
              <a:t>n</a:t>
            </a:r>
            <a:r>
              <a:rPr lang="en-US" altLang="zh-CN" dirty="0"/>
              <a:t>	…	</a:t>
            </a:r>
            <a:r>
              <a:rPr lang="en-US" altLang="zh-CN" i="1" dirty="0" err="1"/>
              <a:t>x</a:t>
            </a:r>
            <a:r>
              <a:rPr lang="en-US" altLang="zh-CN" i="1" baseline="-25000" dirty="0" err="1"/>
              <a:t>pn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n</a:t>
            </a:r>
          </a:p>
          <a:p>
            <a:endParaRPr lang="en-US" altLang="zh-CN" i="1" baseline="-25000" dirty="0"/>
          </a:p>
          <a:p>
            <a:r>
              <a:rPr lang="en-US" altLang="zh-CN" dirty="0"/>
              <a:t>Variable	</a:t>
            </a:r>
            <a:r>
              <a:rPr lang="en-US" altLang="zh-CN" i="1" dirty="0"/>
              <a:t>V</a:t>
            </a:r>
            <a:r>
              <a:rPr lang="en-US" altLang="zh-CN" baseline="-25000" dirty="0"/>
              <a:t>0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	…	</a:t>
            </a:r>
            <a:r>
              <a:rPr lang="en-US" altLang="zh-CN" i="1" dirty="0" err="1"/>
              <a:t>V</a:t>
            </a:r>
            <a:r>
              <a:rPr lang="en-US" altLang="zh-CN" baseline="-25000" dirty="0" err="1"/>
              <a:t>p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Index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C4D54B-13A0-E27E-9A8C-5D3C98983562}"/>
              </a:ext>
            </a:extLst>
          </p:cNvPr>
          <p:cNvCxnSpPr/>
          <p:nvPr/>
        </p:nvCxnSpPr>
        <p:spPr>
          <a:xfrm>
            <a:off x="609599" y="1676400"/>
            <a:ext cx="7212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EECAA34-01A3-FE8C-62F0-1CA4816D4BB9}"/>
              </a:ext>
            </a:extLst>
          </p:cNvPr>
          <p:cNvCxnSpPr/>
          <p:nvPr/>
        </p:nvCxnSpPr>
        <p:spPr>
          <a:xfrm>
            <a:off x="609598" y="3200400"/>
            <a:ext cx="7212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B851DB-F8C4-0DCA-1B7B-668CE085F4B3}"/>
              </a:ext>
            </a:extLst>
          </p:cNvPr>
          <p:cNvCxnSpPr>
            <a:cxnSpLocks/>
          </p:cNvCxnSpPr>
          <p:nvPr/>
        </p:nvCxnSpPr>
        <p:spPr>
          <a:xfrm>
            <a:off x="1524000" y="1295400"/>
            <a:ext cx="533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0560DD-4AFF-4055-E452-257BB997276B}"/>
              </a:ext>
            </a:extLst>
          </p:cNvPr>
          <p:cNvCxnSpPr>
            <a:cxnSpLocks/>
          </p:cNvCxnSpPr>
          <p:nvPr/>
        </p:nvCxnSpPr>
        <p:spPr>
          <a:xfrm>
            <a:off x="1524000" y="914400"/>
            <a:ext cx="0" cy="3016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6DB48F-8ABD-F8D4-5A86-D2BFA5A713FB}"/>
              </a:ext>
            </a:extLst>
          </p:cNvPr>
          <p:cNvCxnSpPr>
            <a:cxnSpLocks/>
          </p:cNvCxnSpPr>
          <p:nvPr/>
        </p:nvCxnSpPr>
        <p:spPr>
          <a:xfrm>
            <a:off x="6858000" y="919993"/>
            <a:ext cx="0" cy="3010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E92A4E6-0F0D-02FE-E288-DB3998E3EDAD}"/>
              </a:ext>
            </a:extLst>
          </p:cNvPr>
          <p:cNvCxnSpPr>
            <a:cxnSpLocks/>
          </p:cNvCxnSpPr>
          <p:nvPr/>
        </p:nvCxnSpPr>
        <p:spPr>
          <a:xfrm>
            <a:off x="2438400" y="914400"/>
            <a:ext cx="0" cy="3016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AC8490-78B7-5E68-D17B-0071B1A940F8}"/>
                  </a:ext>
                </a:extLst>
              </p:cNvPr>
              <p:cNvSpPr txBox="1"/>
              <p:nvPr/>
            </p:nvSpPr>
            <p:spPr>
              <a:xfrm>
                <a:off x="304800" y="4038600"/>
                <a:ext cx="8686795" cy="2597378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Classic linear regression model:</a:t>
                </a:r>
              </a:p>
              <a:p>
                <a:endParaRPr lang="en-US" altLang="zh-CN" sz="800" dirty="0"/>
              </a:p>
              <a:p>
                <a:r>
                  <a:rPr lang="en-US" altLang="zh-CN" dirty="0"/>
                  <a:t>	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+…+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endParaRPr lang="en-US" altLang="zh-CN" dirty="0"/>
              </a:p>
              <a:p>
                <a:endParaRPr lang="en-US" altLang="zh-CN" sz="800" dirty="0"/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Least squares method: Solve regression coefficients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b>
                    </m:sSub>
                  </m:oMath>
                </a14:m>
                <a:r>
                  <a:rPr lang="en-US" altLang="zh-CN" dirty="0"/>
                  <a:t>).</a:t>
                </a:r>
              </a:p>
              <a:p>
                <a:pPr marL="285750" indent="-285750">
                  <a:buFont typeface="Wingdings" panose="05000000000000000000" pitchFamily="2" charset="2"/>
                  <a:buChar char="l"/>
                </a:pPr>
                <a:r>
                  <a:rPr lang="en-US" altLang="zh-CN" dirty="0"/>
                  <a:t>Why variable selection: (1) Independent variables are highly correlated, (2) </a:t>
                </a:r>
                <a:r>
                  <a:rPr lang="en-US" altLang="zh-CN" i="1" dirty="0"/>
                  <a:t>n</a:t>
                </a:r>
                <a:r>
                  <a:rPr lang="en-US" altLang="zh-CN" dirty="0"/>
                  <a:t> &gt; </a:t>
                </a:r>
                <a:r>
                  <a:rPr lang="en-US" altLang="zh-CN" i="1" dirty="0"/>
                  <a:t>p </a:t>
                </a:r>
                <a:r>
                  <a:rPr lang="en-US" altLang="zh-CN" dirty="0"/>
                  <a:t>(curse of dimensionality).</a:t>
                </a:r>
              </a:p>
              <a:p>
                <a:r>
                  <a:rPr lang="en-US" altLang="zh-CN" dirty="0"/>
                  <a:t>Ridge regression – The penalty is the squared L2 norm</a:t>
                </a:r>
              </a:p>
              <a:p>
                <a:r>
                  <a:rPr lang="en-US" altLang="zh-CN" dirty="0"/>
                  <a:t>Lasso – The penalty is the L1 norm (</a:t>
                </a:r>
                <a:r>
                  <a:rPr lang="en-US" altLang="zh-CN" b="0" i="0" dirty="0" err="1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Tibshirani</a:t>
                </a:r>
                <a:r>
                  <a:rPr lang="en-US" altLang="zh-CN" b="0" i="0" dirty="0">
                    <a:solidFill>
                      <a:srgbClr val="202122"/>
                    </a:solidFill>
                    <a:effectLst/>
                    <a:latin typeface="Arial" panose="020B0604020202020204" pitchFamily="34" charset="0"/>
                  </a:rPr>
                  <a:t> 1996)</a:t>
                </a:r>
              </a:p>
              <a:p>
                <a:r>
                  <a:rPr lang="en-US" altLang="zh-CN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Variants: Elastic net, adaptive lasso, group lasso, …</a:t>
                </a:r>
                <a:endParaRPr lang="zh-CN" altLang="en-US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AC8490-78B7-5E68-D17B-0071B1A94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800" y="4038600"/>
                <a:ext cx="8686795" cy="2597378"/>
              </a:xfrm>
              <a:prstGeom prst="rect">
                <a:avLst/>
              </a:prstGeom>
              <a:blipFill>
                <a:blip r:embed="rId2"/>
                <a:stretch>
                  <a:fillRect l="-491" t="-1168" r="-140" b="-2336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367005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DE35B-5D2F-20F3-0C90-4B7DB7C6E884}"/>
              </a:ext>
            </a:extLst>
          </p:cNvPr>
          <p:cNvSpPr txBox="1"/>
          <p:nvPr/>
        </p:nvSpPr>
        <p:spPr>
          <a:xfrm>
            <a:off x="76200" y="25261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Nonlinear Regression: How to Perform Lasso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09939E-8A1A-8349-E3CD-CBA0AB92FB17}"/>
              </a:ext>
            </a:extLst>
          </p:cNvPr>
          <p:cNvSpPr txBox="1"/>
          <p:nvPr/>
        </p:nvSpPr>
        <p:spPr>
          <a:xfrm>
            <a:off x="609601" y="838200"/>
            <a:ext cx="7212230" cy="30162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Sample	Depend	Independent Variables                                  Subject</a:t>
            </a:r>
          </a:p>
          <a:p>
            <a:endParaRPr lang="en-US" altLang="zh-CN" sz="800" dirty="0"/>
          </a:p>
          <a:p>
            <a:r>
              <a:rPr lang="en-US" altLang="zh-CN" dirty="0"/>
              <a:t>ID	Var	Var1	Var2	Var3	…	</a:t>
            </a:r>
            <a:r>
              <a:rPr lang="en-US" altLang="zh-CN" dirty="0" err="1"/>
              <a:t>Varp</a:t>
            </a:r>
            <a:r>
              <a:rPr lang="en-US" altLang="zh-CN" dirty="0"/>
              <a:t>     Index</a:t>
            </a:r>
          </a:p>
          <a:p>
            <a:endParaRPr lang="en-US" altLang="zh-CN" sz="800" i="1" dirty="0"/>
          </a:p>
          <a:p>
            <a:r>
              <a:rPr lang="en-US" altLang="zh-CN" dirty="0"/>
              <a:t>1	</a:t>
            </a:r>
            <a:r>
              <a:rPr lang="en-US" altLang="zh-CN" i="1" dirty="0"/>
              <a:t>y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31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1</a:t>
            </a:r>
          </a:p>
          <a:p>
            <a:r>
              <a:rPr lang="en-US" altLang="zh-CN" dirty="0"/>
              <a:t>2	</a:t>
            </a:r>
            <a:r>
              <a:rPr lang="en-US" altLang="zh-CN" i="1" dirty="0"/>
              <a:t>y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32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2</a:t>
            </a:r>
          </a:p>
          <a:p>
            <a:r>
              <a:rPr lang="en-US" altLang="zh-CN" dirty="0"/>
              <a:t>3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33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3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3</a:t>
            </a:r>
          </a:p>
          <a:p>
            <a:r>
              <a:rPr lang="en-US" altLang="zh-CN" dirty="0"/>
              <a:t>…	…	…	…	…	…	…	…</a:t>
            </a:r>
          </a:p>
          <a:p>
            <a:r>
              <a:rPr lang="en-US" altLang="zh-CN" i="1" dirty="0"/>
              <a:t>n</a:t>
            </a:r>
            <a:r>
              <a:rPr lang="en-US" altLang="zh-CN" dirty="0"/>
              <a:t>	</a:t>
            </a:r>
            <a:r>
              <a:rPr lang="en-US" altLang="zh-CN" i="1" dirty="0" err="1"/>
              <a:t>y</a:t>
            </a:r>
            <a:r>
              <a:rPr lang="en-US" altLang="zh-CN" i="1" baseline="-25000" dirty="0" err="1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</a:t>
            </a:r>
            <a:r>
              <a:rPr lang="en-US" altLang="zh-CN" i="1" baseline="-25000" dirty="0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</a:t>
            </a:r>
            <a:r>
              <a:rPr lang="en-US" altLang="zh-CN" i="1" baseline="-25000" dirty="0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</a:t>
            </a:r>
            <a:r>
              <a:rPr lang="en-US" altLang="zh-CN" i="1" baseline="-25000" dirty="0"/>
              <a:t>n</a:t>
            </a:r>
            <a:r>
              <a:rPr lang="en-US" altLang="zh-CN" dirty="0"/>
              <a:t>	…	</a:t>
            </a:r>
            <a:r>
              <a:rPr lang="en-US" altLang="zh-CN" i="1" dirty="0" err="1"/>
              <a:t>x</a:t>
            </a:r>
            <a:r>
              <a:rPr lang="en-US" altLang="zh-CN" i="1" baseline="-25000" dirty="0" err="1"/>
              <a:t>pn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n</a:t>
            </a:r>
          </a:p>
          <a:p>
            <a:endParaRPr lang="en-US" altLang="zh-CN" i="1" baseline="-25000" dirty="0"/>
          </a:p>
          <a:p>
            <a:r>
              <a:rPr lang="en-US" altLang="zh-CN" dirty="0"/>
              <a:t>Variable	</a:t>
            </a:r>
            <a:r>
              <a:rPr lang="en-US" altLang="zh-CN" i="1" dirty="0"/>
              <a:t>V</a:t>
            </a:r>
            <a:r>
              <a:rPr lang="en-US" altLang="zh-CN" baseline="-25000" dirty="0"/>
              <a:t>0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	…	</a:t>
            </a:r>
            <a:r>
              <a:rPr lang="en-US" altLang="zh-CN" i="1" dirty="0" err="1"/>
              <a:t>V</a:t>
            </a:r>
            <a:r>
              <a:rPr lang="en-US" altLang="zh-CN" i="1" baseline="-25000" dirty="0" err="1"/>
              <a:t>p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Index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C4D54B-13A0-E27E-9A8C-5D3C98983562}"/>
              </a:ext>
            </a:extLst>
          </p:cNvPr>
          <p:cNvCxnSpPr/>
          <p:nvPr/>
        </p:nvCxnSpPr>
        <p:spPr>
          <a:xfrm>
            <a:off x="609599" y="1600200"/>
            <a:ext cx="7212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EECAA34-01A3-FE8C-62F0-1CA4816D4BB9}"/>
              </a:ext>
            </a:extLst>
          </p:cNvPr>
          <p:cNvCxnSpPr/>
          <p:nvPr/>
        </p:nvCxnSpPr>
        <p:spPr>
          <a:xfrm>
            <a:off x="609598" y="3124200"/>
            <a:ext cx="7212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B851DB-F8C4-0DCA-1B7B-668CE085F4B3}"/>
              </a:ext>
            </a:extLst>
          </p:cNvPr>
          <p:cNvCxnSpPr>
            <a:cxnSpLocks/>
          </p:cNvCxnSpPr>
          <p:nvPr/>
        </p:nvCxnSpPr>
        <p:spPr>
          <a:xfrm>
            <a:off x="1524000" y="1219200"/>
            <a:ext cx="533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0560DD-4AFF-4055-E452-257BB997276B}"/>
              </a:ext>
            </a:extLst>
          </p:cNvPr>
          <p:cNvCxnSpPr>
            <a:cxnSpLocks/>
          </p:cNvCxnSpPr>
          <p:nvPr/>
        </p:nvCxnSpPr>
        <p:spPr>
          <a:xfrm>
            <a:off x="1524000" y="838200"/>
            <a:ext cx="0" cy="3016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6DB48F-8ABD-F8D4-5A86-D2BFA5A713FB}"/>
              </a:ext>
            </a:extLst>
          </p:cNvPr>
          <p:cNvCxnSpPr>
            <a:cxnSpLocks/>
          </p:cNvCxnSpPr>
          <p:nvPr/>
        </p:nvCxnSpPr>
        <p:spPr>
          <a:xfrm>
            <a:off x="6858000" y="843793"/>
            <a:ext cx="0" cy="3010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E92A4E6-0F0D-02FE-E288-DB3998E3EDAD}"/>
              </a:ext>
            </a:extLst>
          </p:cNvPr>
          <p:cNvCxnSpPr>
            <a:cxnSpLocks/>
          </p:cNvCxnSpPr>
          <p:nvPr/>
        </p:nvCxnSpPr>
        <p:spPr>
          <a:xfrm>
            <a:off x="2438400" y="838200"/>
            <a:ext cx="0" cy="3016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AC8490-78B7-5E68-D17B-0071B1A940F8}"/>
                  </a:ext>
                </a:extLst>
              </p:cNvPr>
              <p:cNvSpPr txBox="1"/>
              <p:nvPr/>
            </p:nvSpPr>
            <p:spPr>
              <a:xfrm>
                <a:off x="152400" y="3969543"/>
                <a:ext cx="8839200" cy="255967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We propose a new theory to formulate nonlinear relationships among y and x.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In ecology, the niche is a big concept that describes the total biotic and abiotic environment of a species living in a habitat.</a:t>
                </a:r>
              </a:p>
              <a:p>
                <a:endParaRPr lang="en-US" altLang="zh-CN" sz="8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We view each sample as a system composed of </a:t>
                </a:r>
                <a:r>
                  <a:rPr lang="en-US" altLang="zh-CN" i="1" dirty="0"/>
                  <a:t>p</a:t>
                </a:r>
                <a:r>
                  <a:rPr lang="en-US" altLang="zh-CN" dirty="0"/>
                  <a:t> interdependent and interactive variables, and define the sum of </a:t>
                </a:r>
                <a:r>
                  <a:rPr lang="en-US" altLang="zh-CN" i="1" dirty="0"/>
                  <a:t>p</a:t>
                </a:r>
                <a:r>
                  <a:rPr lang="en-US" altLang="zh-CN" dirty="0"/>
                  <a:t> (rescaled) variable values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) as </a:t>
                </a:r>
                <a:r>
                  <a:rPr lang="en-US" altLang="zh-CN" b="1" dirty="0"/>
                  <a:t>Niche </a:t>
                </a:r>
                <a:r>
                  <a:rPr lang="en-US" altLang="zh-CN" dirty="0"/>
                  <a:t>(</a:t>
                </a:r>
                <a:r>
                  <a:rPr lang="en-US" altLang="zh-CN" b="1" dirty="0"/>
                  <a:t>Subject</a:t>
                </a:r>
                <a:r>
                  <a:rPr lang="en-US" altLang="zh-CN" dirty="0"/>
                  <a:t>)</a:t>
                </a:r>
                <a:r>
                  <a:rPr lang="en-US" altLang="zh-CN" b="1" dirty="0"/>
                  <a:t> Index</a:t>
                </a:r>
                <a:r>
                  <a:rPr lang="en-US" altLang="zh-CN" dirty="0"/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We also postulate that </a:t>
                </a:r>
                <a:r>
                  <a:rPr lang="en-US" altLang="zh-CN" i="1" dirty="0"/>
                  <a:t>n</a:t>
                </a:r>
                <a:r>
                  <a:rPr lang="en-US" altLang="zh-CN" dirty="0"/>
                  <a:t> samples form a system, and define the sum of (rescaled) variable values across all samples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limLoc m:val="subSup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1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dirty="0"/>
                  <a:t>) as </a:t>
                </a:r>
                <a:r>
                  <a:rPr lang="en-US" altLang="zh-CN" b="1" dirty="0"/>
                  <a:t>Niche</a:t>
                </a:r>
                <a:r>
                  <a:rPr lang="en-US" altLang="zh-CN" dirty="0"/>
                  <a:t> (</a:t>
                </a:r>
                <a:r>
                  <a:rPr lang="en-US" altLang="zh-CN" b="1" dirty="0"/>
                  <a:t>Variable</a:t>
                </a:r>
                <a:r>
                  <a:rPr lang="en-US" altLang="zh-CN" dirty="0"/>
                  <a:t>)</a:t>
                </a:r>
                <a:r>
                  <a:rPr lang="en-US" altLang="zh-CN" b="1" dirty="0"/>
                  <a:t> Index</a:t>
                </a:r>
                <a:r>
                  <a:rPr lang="en-US" altLang="zh-CN" dirty="0"/>
                  <a:t>.</a:t>
                </a: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AC8490-78B7-5E68-D17B-0071B1A94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969543"/>
                <a:ext cx="8839200" cy="2559675"/>
              </a:xfrm>
              <a:prstGeom prst="rect">
                <a:avLst/>
              </a:prstGeom>
              <a:blipFill>
                <a:blip r:embed="rId2"/>
                <a:stretch>
                  <a:fillRect l="-414" t="-1190" r="-69" b="-2357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0106420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3E81-A6FC-45CE-7C48-B75CC4B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13</a:t>
            </a:fld>
            <a:endParaRPr lang="en-US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FF6CFC4-77FF-CB0F-B122-DF8A7D36517C}"/>
              </a:ext>
            </a:extLst>
          </p:cNvPr>
          <p:cNvSpPr txBox="1"/>
          <p:nvPr/>
        </p:nvSpPr>
        <p:spPr>
          <a:xfrm>
            <a:off x="228600" y="30480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Physical Law: Allometric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Scaling Law</a:t>
            </a:r>
            <a:endParaRPr lang="zh-CN" altLang="en-US" sz="2800" b="1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AF9A8D7-AE6F-1288-712B-5C6BCE13BBC7}"/>
              </a:ext>
            </a:extLst>
          </p:cNvPr>
          <p:cNvSpPr txBox="1"/>
          <p:nvPr/>
        </p:nvSpPr>
        <p:spPr>
          <a:xfrm>
            <a:off x="762000" y="853350"/>
            <a:ext cx="7086600" cy="17235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The component-system relationship obeys the power scaling law.</a:t>
            </a:r>
          </a:p>
          <a:p>
            <a:endParaRPr lang="en-US" altLang="zh-CN" sz="800" dirty="0"/>
          </a:p>
          <a:p>
            <a:r>
              <a:rPr lang="en-US" altLang="zh-CN" dirty="0"/>
              <a:t>Power equation:</a:t>
            </a:r>
          </a:p>
          <a:p>
            <a:pPr algn="ctr"/>
            <a:r>
              <a:rPr lang="en-US" altLang="zh-CN" sz="3600" i="1" dirty="0"/>
              <a:t>y</a:t>
            </a:r>
            <a:r>
              <a:rPr lang="en-US" altLang="zh-CN" sz="3600" dirty="0"/>
              <a:t> = </a:t>
            </a:r>
            <a:r>
              <a:rPr lang="en-US" altLang="zh-CN" sz="3600" i="1" dirty="0">
                <a:sym typeface="Symbol" panose="05050102010706020507" pitchFamily="18" charset="2"/>
              </a:rPr>
              <a:t>x</a:t>
            </a:r>
            <a:r>
              <a:rPr lang="en-US" altLang="zh-CN" sz="3600" i="1" baseline="30000" dirty="0">
                <a:sym typeface="Symbol" panose="05050102010706020507" pitchFamily="18" charset="2"/>
              </a:rPr>
              <a:t></a:t>
            </a:r>
            <a:r>
              <a:rPr lang="en-US" altLang="zh-CN" dirty="0">
                <a:sym typeface="Symbol" panose="05050102010706020507" pitchFamily="18" charset="2"/>
              </a:rPr>
              <a:t>, </a:t>
            </a:r>
          </a:p>
          <a:p>
            <a:endParaRPr lang="en-US" altLang="zh-CN" sz="800" dirty="0">
              <a:sym typeface="Symbol" panose="05050102010706020507" pitchFamily="18" charset="2"/>
            </a:endParaRPr>
          </a:p>
          <a:p>
            <a:r>
              <a:rPr lang="en-US" altLang="zh-CN" dirty="0">
                <a:sym typeface="Symbol" panose="05050102010706020507" pitchFamily="18" charset="2"/>
              </a:rPr>
              <a:t>where </a:t>
            </a:r>
            <a:r>
              <a:rPr lang="en-US" altLang="zh-CN" i="1" dirty="0">
                <a:sym typeface="Symbol" panose="05050102010706020507" pitchFamily="18" charset="2"/>
              </a:rPr>
              <a:t></a:t>
            </a:r>
            <a:r>
              <a:rPr lang="en-US" altLang="zh-CN" dirty="0">
                <a:sym typeface="Symbol" panose="05050102010706020507" pitchFamily="18" charset="2"/>
              </a:rPr>
              <a:t> is the intercept and </a:t>
            </a:r>
            <a:r>
              <a:rPr lang="en-US" altLang="zh-CN" i="1" dirty="0">
                <a:sym typeface="Symbol" panose="05050102010706020507" pitchFamily="18" charset="2"/>
              </a:rPr>
              <a:t></a:t>
            </a:r>
            <a:r>
              <a:rPr lang="en-US" altLang="zh-CN" dirty="0">
                <a:sym typeface="Symbol" panose="05050102010706020507" pitchFamily="18" charset="2"/>
              </a:rPr>
              <a:t> is the slope.</a:t>
            </a:r>
            <a:endParaRPr lang="en-US" altLang="zh-CN" dirty="0"/>
          </a:p>
        </p:txBody>
      </p:sp>
      <p:pic>
        <p:nvPicPr>
          <p:cNvPr id="6" name="图片 5" descr="HighOrderNetwork">
            <a:extLst>
              <a:ext uri="{FF2B5EF4-FFF2-40B4-BE49-F238E27FC236}">
                <a16:creationId xmlns:a16="http://schemas.microsoft.com/office/drawing/2014/main" id="{EBD872C1-70AA-23ED-74E4-FF912602FB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8071" b="28601"/>
          <a:stretch>
            <a:fillRect/>
          </a:stretch>
        </p:blipFill>
        <p:spPr>
          <a:xfrm>
            <a:off x="609600" y="2627406"/>
            <a:ext cx="3443505" cy="2141633"/>
          </a:xfrm>
          <a:prstGeom prst="rect">
            <a:avLst/>
          </a:prstGeom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CA274BA8-6AA5-1423-A480-6E7B73D2BB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600" y="4724400"/>
            <a:ext cx="3884865" cy="2050760"/>
          </a:xfrm>
          <a:prstGeom prst="rect">
            <a:avLst/>
          </a:prstGeom>
        </p:spPr>
      </p:pic>
      <p:sp>
        <p:nvSpPr>
          <p:cNvPr id="9" name="文本框 1">
            <a:extLst>
              <a:ext uri="{FF2B5EF4-FFF2-40B4-BE49-F238E27FC236}">
                <a16:creationId xmlns:a16="http://schemas.microsoft.com/office/drawing/2014/main" id="{ECFE9874-A2A9-E4C3-E3E2-A15E20BDD9D7}"/>
              </a:ext>
            </a:extLst>
          </p:cNvPr>
          <p:cNvSpPr txBox="1"/>
          <p:nvPr/>
        </p:nvSpPr>
        <p:spPr>
          <a:xfrm>
            <a:off x="787167" y="4866972"/>
            <a:ext cx="2783775" cy="36933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Wet                            Dry</a:t>
            </a:r>
            <a:endParaRPr lang="zh-CN" altLang="en-US" sz="1800" b="1" dirty="0">
              <a:solidFill>
                <a:srgbClr val="C00000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12" name="Picture 14" descr="See the source image">
            <a:extLst>
              <a:ext uri="{FF2B5EF4-FFF2-40B4-BE49-F238E27FC236}">
                <a16:creationId xmlns:a16="http://schemas.microsoft.com/office/drawing/2014/main" id="{FB99CFDF-55AD-9256-7523-8916303F96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0364" y="3715742"/>
            <a:ext cx="1784059" cy="171501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16" descr="See the source image">
            <a:extLst>
              <a:ext uri="{FF2B5EF4-FFF2-40B4-BE49-F238E27FC236}">
                <a16:creationId xmlns:a16="http://schemas.microsoft.com/office/drawing/2014/main" id="{0E226C0E-BC3D-B914-A04D-8E7F0FC7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7000" y="3664297"/>
            <a:ext cx="1676400" cy="17466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B320EEFE-A827-3D67-D1E4-FC5F939F4403}"/>
              </a:ext>
            </a:extLst>
          </p:cNvPr>
          <p:cNvSpPr txBox="1"/>
          <p:nvPr/>
        </p:nvSpPr>
        <p:spPr>
          <a:xfrm>
            <a:off x="4268755" y="2891879"/>
            <a:ext cx="429221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/>
              <a:t>Why is the power law is universal? </a:t>
            </a:r>
          </a:p>
          <a:p>
            <a:pPr algn="ctr"/>
            <a:r>
              <a:rPr lang="en-US" altLang="zh-CN" dirty="0"/>
              <a:t>An explanation from the first principles</a:t>
            </a:r>
            <a:endParaRPr lang="zh-CN" altLang="en-US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F7B96D68-9ACD-E3D3-F1A3-0F2228C0A0D7}"/>
              </a:ext>
            </a:extLst>
          </p:cNvPr>
          <p:cNvSpPr txBox="1"/>
          <p:nvPr/>
        </p:nvSpPr>
        <p:spPr>
          <a:xfrm>
            <a:off x="4456109" y="5626576"/>
            <a:ext cx="42291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An interdisciplinary collision (West, Brown and </a:t>
            </a:r>
            <a:r>
              <a:rPr lang="en-US" altLang="zh-CN" dirty="0" err="1"/>
              <a:t>Enquist</a:t>
            </a:r>
            <a:r>
              <a:rPr lang="en-US" altLang="zh-CN" dirty="0"/>
              <a:t> Science 1997,1999)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68198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DE35B-5D2F-20F3-0C90-4B7DB7C6E884}"/>
              </a:ext>
            </a:extLst>
          </p:cNvPr>
          <p:cNvSpPr txBox="1"/>
          <p:nvPr/>
        </p:nvSpPr>
        <p:spPr>
          <a:xfrm>
            <a:off x="304800" y="16614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Power Fitting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09939E-8A1A-8349-E3CD-CBA0AB92FB17}"/>
              </a:ext>
            </a:extLst>
          </p:cNvPr>
          <p:cNvSpPr txBox="1"/>
          <p:nvPr/>
        </p:nvSpPr>
        <p:spPr>
          <a:xfrm>
            <a:off x="331570" y="838200"/>
            <a:ext cx="7212230" cy="301621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Sample	Depend	Independent Variables                                  Subject</a:t>
            </a:r>
          </a:p>
          <a:p>
            <a:endParaRPr lang="en-US" altLang="zh-CN" sz="800" dirty="0"/>
          </a:p>
          <a:p>
            <a:r>
              <a:rPr lang="en-US" altLang="zh-CN" dirty="0"/>
              <a:t>ID	Var	Var1	Var2	Var3	…	</a:t>
            </a:r>
            <a:r>
              <a:rPr lang="en-US" altLang="zh-CN" dirty="0" err="1"/>
              <a:t>Varp</a:t>
            </a:r>
            <a:r>
              <a:rPr lang="en-US" altLang="zh-CN" dirty="0"/>
              <a:t>     Index</a:t>
            </a:r>
          </a:p>
          <a:p>
            <a:endParaRPr lang="en-US" altLang="zh-CN" sz="800" i="1" dirty="0"/>
          </a:p>
          <a:p>
            <a:r>
              <a:rPr lang="en-US" altLang="zh-CN" dirty="0"/>
              <a:t>1	</a:t>
            </a:r>
            <a:r>
              <a:rPr lang="en-US" altLang="zh-CN" i="1" dirty="0"/>
              <a:t>y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31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1</a:t>
            </a:r>
          </a:p>
          <a:p>
            <a:r>
              <a:rPr lang="en-US" altLang="zh-CN" dirty="0"/>
              <a:t>2	</a:t>
            </a:r>
            <a:r>
              <a:rPr lang="en-US" altLang="zh-CN" i="1" dirty="0"/>
              <a:t>y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32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2</a:t>
            </a:r>
          </a:p>
          <a:p>
            <a:r>
              <a:rPr lang="en-US" altLang="zh-CN" dirty="0"/>
              <a:t>3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33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3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3</a:t>
            </a:r>
          </a:p>
          <a:p>
            <a:r>
              <a:rPr lang="en-US" altLang="zh-CN" dirty="0"/>
              <a:t>…	…	…	…	…	…	…	…</a:t>
            </a:r>
          </a:p>
          <a:p>
            <a:r>
              <a:rPr lang="en-US" altLang="zh-CN" i="1" dirty="0"/>
              <a:t>n</a:t>
            </a:r>
            <a:r>
              <a:rPr lang="en-US" altLang="zh-CN" dirty="0"/>
              <a:t>	</a:t>
            </a:r>
            <a:r>
              <a:rPr lang="en-US" altLang="zh-CN" i="1" dirty="0" err="1"/>
              <a:t>y</a:t>
            </a:r>
            <a:r>
              <a:rPr lang="en-US" altLang="zh-CN" i="1" baseline="-25000" dirty="0" err="1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</a:t>
            </a:r>
            <a:r>
              <a:rPr lang="en-US" altLang="zh-CN" i="1" baseline="-25000" dirty="0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</a:t>
            </a:r>
            <a:r>
              <a:rPr lang="en-US" altLang="zh-CN" i="1" baseline="-25000" dirty="0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</a:t>
            </a:r>
            <a:r>
              <a:rPr lang="en-US" altLang="zh-CN" i="1" baseline="-25000" dirty="0"/>
              <a:t>n</a:t>
            </a:r>
            <a:r>
              <a:rPr lang="en-US" altLang="zh-CN" dirty="0"/>
              <a:t>	…	</a:t>
            </a:r>
            <a:r>
              <a:rPr lang="en-US" altLang="zh-CN" i="1" dirty="0" err="1"/>
              <a:t>x</a:t>
            </a:r>
            <a:r>
              <a:rPr lang="en-US" altLang="zh-CN" i="1" baseline="-25000" dirty="0" err="1"/>
              <a:t>pn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n</a:t>
            </a:r>
          </a:p>
          <a:p>
            <a:endParaRPr lang="en-US" altLang="zh-CN" i="1" baseline="-25000" dirty="0"/>
          </a:p>
          <a:p>
            <a:r>
              <a:rPr lang="en-US" altLang="zh-CN" dirty="0"/>
              <a:t>Variable	</a:t>
            </a:r>
            <a:r>
              <a:rPr lang="en-US" altLang="zh-CN" i="1" dirty="0"/>
              <a:t>V</a:t>
            </a:r>
            <a:r>
              <a:rPr lang="en-US" altLang="zh-CN" baseline="-25000" dirty="0"/>
              <a:t>0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	…	</a:t>
            </a:r>
            <a:r>
              <a:rPr lang="en-US" altLang="zh-CN" i="1" dirty="0" err="1"/>
              <a:t>V</a:t>
            </a:r>
            <a:r>
              <a:rPr lang="en-US" altLang="zh-CN" i="1" baseline="-25000" dirty="0" err="1"/>
              <a:t>p</a:t>
            </a:r>
            <a:r>
              <a:rPr lang="en-US" altLang="zh-CN" dirty="0"/>
              <a:t>	</a:t>
            </a:r>
          </a:p>
          <a:p>
            <a:r>
              <a:rPr lang="en-US" altLang="zh-CN" dirty="0"/>
              <a:t>Index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C4D54B-13A0-E27E-9A8C-5D3C98983562}"/>
              </a:ext>
            </a:extLst>
          </p:cNvPr>
          <p:cNvCxnSpPr/>
          <p:nvPr/>
        </p:nvCxnSpPr>
        <p:spPr>
          <a:xfrm>
            <a:off x="331568" y="1600200"/>
            <a:ext cx="7212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EECAA34-01A3-FE8C-62F0-1CA4816D4BB9}"/>
              </a:ext>
            </a:extLst>
          </p:cNvPr>
          <p:cNvCxnSpPr/>
          <p:nvPr/>
        </p:nvCxnSpPr>
        <p:spPr>
          <a:xfrm>
            <a:off x="331567" y="3124200"/>
            <a:ext cx="7212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B851DB-F8C4-0DCA-1B7B-668CE085F4B3}"/>
              </a:ext>
            </a:extLst>
          </p:cNvPr>
          <p:cNvCxnSpPr>
            <a:cxnSpLocks/>
          </p:cNvCxnSpPr>
          <p:nvPr/>
        </p:nvCxnSpPr>
        <p:spPr>
          <a:xfrm>
            <a:off x="1245969" y="1219200"/>
            <a:ext cx="533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0560DD-4AFF-4055-E452-257BB997276B}"/>
              </a:ext>
            </a:extLst>
          </p:cNvPr>
          <p:cNvCxnSpPr>
            <a:cxnSpLocks/>
          </p:cNvCxnSpPr>
          <p:nvPr/>
        </p:nvCxnSpPr>
        <p:spPr>
          <a:xfrm>
            <a:off x="1245969" y="838200"/>
            <a:ext cx="0" cy="3016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6DB48F-8ABD-F8D4-5A86-D2BFA5A713FB}"/>
              </a:ext>
            </a:extLst>
          </p:cNvPr>
          <p:cNvCxnSpPr>
            <a:cxnSpLocks/>
          </p:cNvCxnSpPr>
          <p:nvPr/>
        </p:nvCxnSpPr>
        <p:spPr>
          <a:xfrm>
            <a:off x="6579969" y="843793"/>
            <a:ext cx="0" cy="30106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E92A4E6-0F0D-02FE-E288-DB3998E3EDAD}"/>
              </a:ext>
            </a:extLst>
          </p:cNvPr>
          <p:cNvCxnSpPr>
            <a:cxnSpLocks/>
          </p:cNvCxnSpPr>
          <p:nvPr/>
        </p:nvCxnSpPr>
        <p:spPr>
          <a:xfrm>
            <a:off x="2160369" y="838200"/>
            <a:ext cx="0" cy="30162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DAC8490-78B7-5E68-D17B-0071B1A940F8}"/>
              </a:ext>
            </a:extLst>
          </p:cNvPr>
          <p:cNvSpPr txBox="1"/>
          <p:nvPr/>
        </p:nvSpPr>
        <p:spPr>
          <a:xfrm>
            <a:off x="381000" y="4067430"/>
            <a:ext cx="3276600" cy="120032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Power equation:</a:t>
            </a:r>
          </a:p>
          <a:p>
            <a:endParaRPr lang="en-US" altLang="zh-CN" dirty="0"/>
          </a:p>
          <a:p>
            <a:r>
              <a:rPr lang="en-US" altLang="zh-CN" dirty="0"/>
              <a:t>Var = </a:t>
            </a:r>
            <a:r>
              <a:rPr lang="en-US" altLang="zh-CN" dirty="0">
                <a:sym typeface="Symbol" panose="05050102010706020507" pitchFamily="18" charset="2"/>
              </a:rPr>
              <a:t> (Subject Index)^</a:t>
            </a:r>
          </a:p>
          <a:p>
            <a:r>
              <a:rPr lang="en-US" altLang="zh-CN" dirty="0"/>
              <a:t>Sample = </a:t>
            </a:r>
            <a:r>
              <a:rPr lang="en-US" altLang="zh-CN" dirty="0">
                <a:sym typeface="Symbol" panose="05050102010706020507" pitchFamily="18" charset="2"/>
              </a:rPr>
              <a:t> (Variable Index)^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A3C2EB4-2A94-0237-DF3E-A65ED7D5054B}"/>
              </a:ext>
            </a:extLst>
          </p:cNvPr>
          <p:cNvSpPr txBox="1"/>
          <p:nvPr/>
        </p:nvSpPr>
        <p:spPr>
          <a:xfrm>
            <a:off x="363523" y="5638800"/>
            <a:ext cx="3048000" cy="92333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Gene expression change in response to body weight gain after drug treatment</a:t>
            </a:r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F33C8354-1D4B-7358-009F-2E19706FE5DC}"/>
              </a:ext>
            </a:extLst>
          </p:cNvPr>
          <p:cNvSpPr/>
          <p:nvPr/>
        </p:nvSpPr>
        <p:spPr>
          <a:xfrm>
            <a:off x="3505200" y="6100465"/>
            <a:ext cx="381000" cy="22413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6550D56-B955-E147-948C-4367370D635C}"/>
              </a:ext>
            </a:extLst>
          </p:cNvPr>
          <p:cNvSpPr txBox="1"/>
          <p:nvPr/>
        </p:nvSpPr>
        <p:spPr>
          <a:xfrm>
            <a:off x="7620000" y="4495800"/>
            <a:ext cx="1338250" cy="1754326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1200" dirty="0"/>
              <a:t>Crespo-Facorro </a:t>
            </a:r>
            <a:r>
              <a:rPr lang="en-US" altLang="zh-CN" sz="1200" dirty="0"/>
              <a:t>et al. </a:t>
            </a:r>
            <a:r>
              <a:rPr lang="zh-CN" altLang="en-US" sz="1200" dirty="0"/>
              <a:t>(2019). Altered gene expression in antipsychotic-induced weight gain. NPJ schizophrenia, 5(1), 7.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4BE244F-BA11-8053-0E68-721831B58A1A}"/>
                  </a:ext>
                </a:extLst>
              </p:cNvPr>
              <p:cNvSpPr txBox="1"/>
              <p:nvPr/>
            </p:nvSpPr>
            <p:spPr>
              <a:xfrm>
                <a:off x="7521847" y="1749041"/>
                <a:ext cx="1545947" cy="2095702"/>
              </a:xfrm>
              <a:prstGeom prst="rect">
                <a:avLst/>
              </a:prstGeom>
              <a:noFill/>
              <a:ln>
                <a:solidFill>
                  <a:srgbClr val="FFC000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latin typeface="+mj-lt"/>
                  </a:rPr>
                  <a:t>Serialize </a:t>
                </a:r>
                <a:r>
                  <a:rPr lang="en-US" altLang="zh-CN" b="1" dirty="0">
                    <a:latin typeface="+mj-lt"/>
                  </a:rPr>
                  <a:t>discrete samples </a:t>
                </a:r>
                <a:r>
                  <a:rPr lang="en-US" altLang="zh-CN" dirty="0">
                    <a:latin typeface="+mj-lt"/>
                  </a:rPr>
                  <a:t>as a </a:t>
                </a:r>
                <a:r>
                  <a:rPr lang="en-US" altLang="zh-CN" b="1" dirty="0">
                    <a:latin typeface="+mj-lt"/>
                  </a:rPr>
                  <a:t>continuum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r>
                  <a:rPr lang="en-US" altLang="zh-CN" b="0" dirty="0"/>
                  <a:t>or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𝑗𝑖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B4BE244F-BA11-8053-0E68-721831B58A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1847" y="1749041"/>
                <a:ext cx="1545947" cy="2095702"/>
              </a:xfrm>
              <a:prstGeom prst="rect">
                <a:avLst/>
              </a:prstGeom>
              <a:blipFill>
                <a:blip r:embed="rId2"/>
                <a:stretch>
                  <a:fillRect l="-3137" t="-1445" r="-2745"/>
                </a:stretch>
              </a:blipFill>
              <a:ln>
                <a:solidFill>
                  <a:srgbClr val="FFC0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9" name="图片 18">
            <a:extLst>
              <a:ext uri="{FF2B5EF4-FFF2-40B4-BE49-F238E27FC236}">
                <a16:creationId xmlns:a16="http://schemas.microsoft.com/office/drawing/2014/main" id="{D95E0744-FFF2-2694-8524-7FCE85B9342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682" y="4060102"/>
            <a:ext cx="3519473" cy="2645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0459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7766D5D7-DBA5-A40F-C044-2B94BCF8F32E}"/>
              </a:ext>
            </a:extLst>
          </p:cNvPr>
          <p:cNvSpPr/>
          <p:nvPr/>
        </p:nvSpPr>
        <p:spPr>
          <a:xfrm>
            <a:off x="7639072" y="4679370"/>
            <a:ext cx="1104345" cy="6378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solidFill>
              <a:schemeClr val="tx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F0A1FCB-01FD-BF1F-2917-8A0FDBA80536}"/>
              </a:ext>
            </a:extLst>
          </p:cNvPr>
          <p:cNvSpPr/>
          <p:nvPr/>
        </p:nvSpPr>
        <p:spPr>
          <a:xfrm>
            <a:off x="6621783" y="4658053"/>
            <a:ext cx="838200" cy="637874"/>
          </a:xfrm>
          <a:prstGeom prst="rect">
            <a:avLst/>
          </a:prstGeom>
          <a:solidFill>
            <a:srgbClr val="FFFF00"/>
          </a:solidFill>
          <a:ln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5298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789" y="1065465"/>
            <a:ext cx="3384376" cy="4578573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  <p:sp>
        <p:nvSpPr>
          <p:cNvPr id="55299" name="矩形 3"/>
          <p:cNvSpPr/>
          <p:nvPr/>
        </p:nvSpPr>
        <p:spPr>
          <a:xfrm>
            <a:off x="3793708" y="2668277"/>
            <a:ext cx="5276704" cy="4052391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1600" dirty="0">
                <a:solidFill>
                  <a:srgbClr val="000000"/>
                </a:solidFill>
                <a:latin typeface="+mj-lt"/>
                <a:ea typeface="等线" pitchFamily="2" charset="-122"/>
                <a:cs typeface="Arial" panose="020B0604020202020204" pitchFamily="34" charset="0"/>
              </a:rPr>
              <a:t>For an evolving system, this game will occur repeatedly: 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zh-CN" sz="800" dirty="0">
              <a:latin typeface="+mj-lt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b="1" dirty="0">
                <a:solidFill>
                  <a:srgbClr val="000000"/>
                </a:solidFill>
                <a:latin typeface="+mj-lt"/>
                <a:ea typeface="等线" pitchFamily="2" charset="-122"/>
                <a:cs typeface="Arial" panose="020B0604020202020204" pitchFamily="34" charset="0"/>
              </a:rPr>
              <a:t>Left   Right    Niche Index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1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	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2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		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F       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F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3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4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F 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5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6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7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F 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8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9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F      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F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10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11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12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</a:t>
            </a:r>
            <a:r>
              <a:rPr lang="en-US" altLang="zh-CN" sz="1400" dirty="0" err="1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        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13</a:t>
            </a:r>
            <a:endParaRPr lang="en-US" altLang="zh-CN" sz="14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C       Retreat     N</a:t>
            </a:r>
            <a:r>
              <a:rPr lang="en-US" altLang="zh-CN" sz="1400" baseline="-25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14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400" i="1" dirty="0">
                <a:solidFill>
                  <a:srgbClr val="000000"/>
                </a:solidFill>
                <a:latin typeface="Times New Roman" panose="02020603050405020304" pitchFamily="18" charset="0"/>
                <a:ea typeface="等线" pitchFamily="2" charset="-122"/>
                <a:cs typeface="Times New Roman" panose="02020603050405020304" pitchFamily="18" charset="0"/>
              </a:rPr>
              <a:t>x        y</a:t>
            </a:r>
          </a:p>
          <a:p>
            <a:pPr marL="0" indent="0">
              <a:spcBef>
                <a:spcPct val="0"/>
              </a:spcBef>
              <a:buNone/>
            </a:pPr>
            <a:endParaRPr lang="zh-CN" altLang="zh-CN" sz="1400" i="1" baseline="-25000" dirty="0">
              <a:latin typeface="Times New Roman" panose="02020603050405020304" pitchFamily="18" charset="0"/>
              <a:ea typeface="等线" pitchFamily="2" charset="-122"/>
              <a:cs typeface="Times New Roman" panose="02020603050405020304" pitchFamily="18" charset="0"/>
            </a:endParaRPr>
          </a:p>
        </p:txBody>
      </p:sp>
      <p:sp>
        <p:nvSpPr>
          <p:cNvPr id="55302" name="矩形 6"/>
          <p:cNvSpPr/>
          <p:nvPr/>
        </p:nvSpPr>
        <p:spPr>
          <a:xfrm>
            <a:off x="1219200" y="686976"/>
            <a:ext cx="7632848" cy="36933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</a:rPr>
              <a:t>Game Theory               </a:t>
            </a:r>
            <a:r>
              <a:rPr lang="en-US" altLang="zh-CN" sz="1800" b="1" dirty="0">
                <a:solidFill>
                  <a:srgbClr val="33339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Nash equilibrium and </a:t>
            </a:r>
            <a:r>
              <a:rPr lang="en-US" altLang="zh-CN" sz="1800" b="1" dirty="0">
                <a:solidFill>
                  <a:srgbClr val="333399"/>
                </a:solidFill>
                <a:latin typeface="Arial" panose="020B0604020202020204" pitchFamily="34" charset="0"/>
                <a:ea typeface="等线" pitchFamily="2" charset="-122"/>
              </a:rPr>
              <a:t>a tit-for-tat strategy </a:t>
            </a:r>
            <a:endParaRPr lang="zh-CN" altLang="en-US" sz="1800" b="1" dirty="0">
              <a:solidFill>
                <a:srgbClr val="333399"/>
              </a:solidFill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55303" name="Picture 16" descr="Related image"/>
          <p:cNvPicPr>
            <a:picLocks noChangeAspect="1"/>
          </p:cNvPicPr>
          <p:nvPr/>
        </p:nvPicPr>
        <p:blipFill>
          <a:blip r:embed="rId3"/>
          <a:srcRect l="27351" t="-4044" r="25291" b="4044"/>
          <a:stretch>
            <a:fillRect/>
          </a:stretch>
        </p:blipFill>
        <p:spPr>
          <a:xfrm>
            <a:off x="3896887" y="990600"/>
            <a:ext cx="1360913" cy="161939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304" name="Picture 14" descr="Image result for evolutionary game theory maynard smith"/>
          <p:cNvPicPr>
            <a:picLocks noChangeAspect="1"/>
          </p:cNvPicPr>
          <p:nvPr/>
        </p:nvPicPr>
        <p:blipFill>
          <a:blip r:embed="rId4"/>
          <a:srcRect l="28429" r="10736"/>
          <a:stretch>
            <a:fillRect/>
          </a:stretch>
        </p:blipFill>
        <p:spPr>
          <a:xfrm>
            <a:off x="5368939" y="1062608"/>
            <a:ext cx="1240399" cy="1553073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5305" name="文本框 9"/>
          <p:cNvSpPr txBox="1"/>
          <p:nvPr/>
        </p:nvSpPr>
        <p:spPr>
          <a:xfrm>
            <a:off x="6835765" y="1194676"/>
            <a:ext cx="1872208" cy="131574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The Nash equilibrium (Nash 1950, PNAS)</a:t>
            </a:r>
          </a:p>
          <a:p>
            <a:pPr marL="0" indent="0">
              <a:spcBef>
                <a:spcPct val="0"/>
              </a:spcBef>
              <a:buNone/>
            </a:pP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endParaRPr lang="en-US" altLang="zh-CN" sz="105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050" dirty="0">
                <a:latin typeface="Arial" panose="020B0604020202020204" pitchFamily="34" charset="0"/>
                <a:cs typeface="Arial" panose="020B0604020202020204" pitchFamily="34" charset="0"/>
              </a:rPr>
              <a:t>Evolutionarily stable strategy (ESS) (Smith and Price 1973, Nature)</a:t>
            </a:r>
            <a:endParaRPr lang="zh-CN" altLang="en-US" sz="1050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箭头: 下 1">
            <a:extLst>
              <a:ext uri="{FF2B5EF4-FFF2-40B4-BE49-F238E27FC236}">
                <a16:creationId xmlns:a16="http://schemas.microsoft.com/office/drawing/2014/main" id="{081B7E49-46C9-CF87-43CD-E15292EDB1E6}"/>
              </a:ext>
            </a:extLst>
          </p:cNvPr>
          <p:cNvSpPr/>
          <p:nvPr/>
        </p:nvSpPr>
        <p:spPr>
          <a:xfrm>
            <a:off x="7545442" y="1600200"/>
            <a:ext cx="226427" cy="30060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E09BC45-7A33-7C05-FFD9-DEF4AD8BC924}"/>
              </a:ext>
            </a:extLst>
          </p:cNvPr>
          <p:cNvSpPr txBox="1"/>
          <p:nvPr/>
        </p:nvSpPr>
        <p:spPr>
          <a:xfrm>
            <a:off x="41246" y="146539"/>
            <a:ext cx="90323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A Game-Theoretic Model of Nonlinear Regression</a:t>
            </a:r>
            <a:endParaRPr lang="zh-CN" altLang="en-US" sz="28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A38D7A-4868-282C-BA87-C7295EC1EAAC}"/>
              </a:ext>
            </a:extLst>
          </p:cNvPr>
          <p:cNvSpPr txBox="1"/>
          <p:nvPr/>
        </p:nvSpPr>
        <p:spPr>
          <a:xfrm>
            <a:off x="247455" y="5709359"/>
            <a:ext cx="358504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 cat decides to cooperate or fight off the other cat per game theory.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611098E-FC0C-3B89-C5B7-FFC4378AEBDC}"/>
              </a:ext>
            </a:extLst>
          </p:cNvPr>
          <p:cNvSpPr txBox="1"/>
          <p:nvPr/>
        </p:nvSpPr>
        <p:spPr>
          <a:xfrm>
            <a:off x="5655770" y="3366552"/>
            <a:ext cx="3245296" cy="19274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The payoff of one cat (player) is determined by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 </a:t>
            </a:r>
          </a:p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its</a:t>
            </a:r>
            <a:r>
              <a:rPr lang="en-US" altLang="zh-CN" dirty="0"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own strategy</a:t>
            </a:r>
            <a:r>
              <a:rPr lang="en-US" altLang="zh-CN" dirty="0"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 and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the strategy of the other cat</a:t>
            </a:r>
          </a:p>
          <a:p>
            <a:pPr algn="l">
              <a:lnSpc>
                <a:spcPct val="150000"/>
              </a:lnSpc>
            </a:pPr>
            <a:endParaRPr lang="en-US" altLang="zh-CN" sz="750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dx/</a:t>
            </a: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dN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=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+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1←2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dy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dN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 +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2←1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85C5D39-BFB4-6A9D-6E93-5300204F3F77}"/>
              </a:ext>
            </a:extLst>
          </p:cNvPr>
          <p:cNvSpPr txBox="1"/>
          <p:nvPr/>
        </p:nvSpPr>
        <p:spPr>
          <a:xfrm>
            <a:off x="5825117" y="5408505"/>
            <a:ext cx="32452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Independent    Dependent</a:t>
            </a:r>
          </a:p>
          <a:p>
            <a:r>
              <a:rPr lang="en-US" altLang="zh-CN" sz="1400" dirty="0">
                <a:solidFill>
                  <a:srgbClr val="0B1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self-regulation    external regulation </a:t>
            </a:r>
            <a:endParaRPr lang="zh-CN" altLang="en-US" sz="1400" dirty="0">
              <a:solidFill>
                <a:srgbClr val="0B1B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箭头: 上 9">
            <a:extLst>
              <a:ext uri="{FF2B5EF4-FFF2-40B4-BE49-F238E27FC236}">
                <a16:creationId xmlns:a16="http://schemas.microsoft.com/office/drawing/2014/main" id="{92D68C7E-6EFC-02C0-62A9-9F30A8D64444}"/>
              </a:ext>
            </a:extLst>
          </p:cNvPr>
          <p:cNvSpPr/>
          <p:nvPr/>
        </p:nvSpPr>
        <p:spPr>
          <a:xfrm>
            <a:off x="6950975" y="5303183"/>
            <a:ext cx="209479" cy="1925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箭头: 上 10">
            <a:extLst>
              <a:ext uri="{FF2B5EF4-FFF2-40B4-BE49-F238E27FC236}">
                <a16:creationId xmlns:a16="http://schemas.microsoft.com/office/drawing/2014/main" id="{5E94C867-561B-0A18-36C9-609DAD83871B}"/>
              </a:ext>
            </a:extLst>
          </p:cNvPr>
          <p:cNvSpPr/>
          <p:nvPr/>
        </p:nvSpPr>
        <p:spPr>
          <a:xfrm>
            <a:off x="8086504" y="5297631"/>
            <a:ext cx="209479" cy="192564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4AF31B8-1E2E-8042-8013-60E496A39D88}"/>
              </a:ext>
            </a:extLst>
          </p:cNvPr>
          <p:cNvSpPr txBox="1"/>
          <p:nvPr/>
        </p:nvSpPr>
        <p:spPr>
          <a:xfrm>
            <a:off x="5681125" y="5956940"/>
            <a:ext cx="338928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The ODE with the</a:t>
            </a:r>
            <a:r>
              <a:rPr lang="zh-CN" altLang="en-US" sz="1400" dirty="0"/>
              <a:t> </a:t>
            </a:r>
            <a:r>
              <a:rPr lang="en-US" altLang="zh-CN" sz="1400" dirty="0"/>
              <a:t>time</a:t>
            </a:r>
            <a:r>
              <a:rPr lang="zh-CN" altLang="en-US" sz="1400" dirty="0"/>
              <a:t> </a:t>
            </a:r>
            <a:r>
              <a:rPr lang="en-US" altLang="zh-CN" sz="1400" dirty="0"/>
              <a:t>derivative</a:t>
            </a:r>
            <a:r>
              <a:rPr lang="zh-CN" altLang="en-US" sz="1400" dirty="0"/>
              <a:t> </a:t>
            </a:r>
            <a:r>
              <a:rPr lang="en-US" altLang="zh-CN" sz="1400" dirty="0"/>
              <a:t>replaced</a:t>
            </a:r>
            <a:r>
              <a:rPr lang="zh-CN" altLang="en-US" sz="1400" dirty="0"/>
              <a:t> </a:t>
            </a:r>
            <a:r>
              <a:rPr lang="en-US" altLang="zh-CN" sz="1400" dirty="0"/>
              <a:t>by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niche index derivative (called quasi-dynamic mixed ODE)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33509298"/>
      </p:ext>
    </p:extLst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DEAF05-B090-7B08-41B1-7AB99FD46DA5}"/>
              </a:ext>
            </a:extLst>
          </p:cNvPr>
          <p:cNvSpPr txBox="1"/>
          <p:nvPr/>
        </p:nvSpPr>
        <p:spPr>
          <a:xfrm>
            <a:off x="952697" y="1025330"/>
            <a:ext cx="7416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LV equation                                               Our equation                                                  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C76EA-AD4D-0A7C-48EC-D57396162F23}"/>
              </a:ext>
            </a:extLst>
          </p:cNvPr>
          <p:cNvSpPr txBox="1"/>
          <p:nvPr/>
        </p:nvSpPr>
        <p:spPr>
          <a:xfrm>
            <a:off x="4661108" y="1425736"/>
            <a:ext cx="33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dx/</a:t>
            </a: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dN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=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+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1←2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dy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dN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 +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2←1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D102D-F458-5B09-85FA-5BC0B2E8A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003" y="2133600"/>
            <a:ext cx="3545169" cy="350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BF2EA8-2597-79D2-F27A-6251F6EE322E}"/>
              </a:ext>
            </a:extLst>
          </p:cNvPr>
          <p:cNvSpPr txBox="1"/>
          <p:nvPr/>
        </p:nvSpPr>
        <p:spPr>
          <a:xfrm>
            <a:off x="1219200" y="5866787"/>
            <a:ext cx="2381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Phase-space plot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7C4C9-A557-EE21-EFC9-9643255E6F7E}"/>
              </a:ext>
            </a:extLst>
          </p:cNvPr>
          <p:cNvSpPr txBox="1"/>
          <p:nvPr/>
        </p:nvSpPr>
        <p:spPr>
          <a:xfrm>
            <a:off x="3962400" y="5267235"/>
            <a:ext cx="497874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We prove 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  <a:hlinkClick r:id="rId3" tooltip="Learn more about asymptotic properties from ScienceDirect's AI-generated Topic Pages"/>
              </a:rPr>
              <a:t>asymptotic properties</a:t>
            </a:r>
            <a:r>
              <a:rPr lang="en-US" b="0" i="0" dirty="0">
                <a:solidFill>
                  <a:srgbClr val="1F1F1F"/>
                </a:solidFill>
                <a:effectLst/>
                <a:latin typeface="ElsevierGulliver"/>
              </a:rPr>
              <a:t> of these systems and show that there exist populations for which the proportion of the population varies cyclically as a function of total logarithmic population size.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1F758A-4269-85C5-3841-E5C99A6B3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172" y="2133600"/>
            <a:ext cx="4088874" cy="3030523"/>
          </a:xfrm>
          <a:prstGeom prst="rect">
            <a:avLst/>
          </a:prstGeom>
        </p:spPr>
      </p:pic>
      <p:pic>
        <p:nvPicPr>
          <p:cNvPr id="2" name="Picture 14" descr="Thinking Face">
            <a:extLst>
              <a:ext uri="{FF2B5EF4-FFF2-40B4-BE49-F238E27FC236}">
                <a16:creationId xmlns:a16="http://schemas.microsoft.com/office/drawing/2014/main" id="{AF99FAE0-0633-0417-9246-1DB90A8B47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445" r="17195"/>
          <a:stretch>
            <a:fillRect/>
          </a:stretch>
        </p:blipFill>
        <p:spPr>
          <a:xfrm>
            <a:off x="7985360" y="2438400"/>
            <a:ext cx="990644" cy="136589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79A8A4-4EAE-32F5-4BC1-FFBF57B478CC}"/>
              </a:ext>
            </a:extLst>
          </p:cNvPr>
          <p:cNvSpPr txBox="1"/>
          <p:nvPr/>
        </p:nvSpPr>
        <p:spPr>
          <a:xfrm>
            <a:off x="7916046" y="3804298"/>
            <a:ext cx="1127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Chris Griffin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4F32A8-3A9D-E0A6-A631-7FD70B7CCB16}"/>
              </a:ext>
            </a:extLst>
          </p:cNvPr>
          <p:cNvSpPr txBox="1"/>
          <p:nvPr/>
        </p:nvSpPr>
        <p:spPr>
          <a:xfrm>
            <a:off x="60603" y="115837"/>
            <a:ext cx="891540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+mj-lt"/>
                <a:ea typeface="Arial Unicode MS" panose="020B0604020202020204" charset="-122"/>
              </a:rPr>
              <a:t>Quasi-dynamic Replicator:</a:t>
            </a:r>
          </a:p>
          <a:p>
            <a:pPr algn="ctr"/>
            <a:r>
              <a:rPr lang="en-US" altLang="zh-CN" sz="2400" b="1" dirty="0">
                <a:latin typeface="+mj-lt"/>
                <a:ea typeface="Arial Unicode MS" panose="020B0604020202020204" charset="-122"/>
              </a:rPr>
              <a:t>A generalized </a:t>
            </a:r>
            <a:r>
              <a:rPr lang="en-US" altLang="zh-CN" sz="2400" b="1" dirty="0" err="1">
                <a:latin typeface="+mj-lt"/>
                <a:ea typeface="Arial Unicode MS" panose="020B0604020202020204" charset="-122"/>
              </a:rPr>
              <a:t>Lotka</a:t>
            </a:r>
            <a:r>
              <a:rPr lang="en-US" altLang="zh-CN" sz="2400" b="1" dirty="0">
                <a:latin typeface="+mj-lt"/>
                <a:ea typeface="Arial Unicode MS" panose="020B0604020202020204" charset="-122"/>
              </a:rPr>
              <a:t>-Volterra (LV) equation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BD5EDB1-BACE-F764-B30D-E3314E6F8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91"/>
          <a:stretch/>
        </p:blipFill>
        <p:spPr bwMode="auto">
          <a:xfrm>
            <a:off x="1181472" y="1359120"/>
            <a:ext cx="1028327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1CBEF36-AE88-BBC4-6FD6-4D6DFABB2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91"/>
          <a:stretch/>
        </p:blipFill>
        <p:spPr bwMode="auto">
          <a:xfrm>
            <a:off x="1170524" y="1747327"/>
            <a:ext cx="1028327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A3C2C8-4EC2-8395-CD3E-79F98A1663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249" b="2582"/>
          <a:stretch/>
        </p:blipFill>
        <p:spPr>
          <a:xfrm>
            <a:off x="2386258" y="1146827"/>
            <a:ext cx="1371600" cy="1577324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5051060"/>
      </p:ext>
    </p:extLst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861321D-3624-7674-48BF-DEB5B935B48E}"/>
              </a:ext>
            </a:extLst>
          </p:cNvPr>
          <p:cNvSpPr txBox="1"/>
          <p:nvPr/>
        </p:nvSpPr>
        <p:spPr>
          <a:xfrm>
            <a:off x="60603" y="115837"/>
            <a:ext cx="7940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+mj-lt"/>
                <a:ea typeface="Arial Unicode MS" panose="020B0604020202020204" charset="-122"/>
              </a:rPr>
              <a:t>Fitting Quasi-dynamic Mixed ODE</a:t>
            </a:r>
          </a:p>
          <a:p>
            <a:pPr algn="ctr"/>
            <a:r>
              <a:rPr lang="en-US" altLang="zh-CN" sz="2400" b="1" dirty="0">
                <a:latin typeface="+mj-lt"/>
                <a:ea typeface="Arial Unicode MS" panose="020B0604020202020204" charset="-122"/>
              </a:rPr>
              <a:t>by Nonparametric Legendre Orthogonal Polynomials</a:t>
            </a:r>
          </a:p>
        </p:txBody>
      </p:sp>
      <p:sp>
        <p:nvSpPr>
          <p:cNvPr id="3" name="TextBox 5">
            <a:extLst>
              <a:ext uri="{FF2B5EF4-FFF2-40B4-BE49-F238E27FC236}">
                <a16:creationId xmlns:a16="http://schemas.microsoft.com/office/drawing/2014/main" id="{FC86F8F8-5E94-5153-6696-01DB48FFCC40}"/>
              </a:ext>
            </a:extLst>
          </p:cNvPr>
          <p:cNvSpPr txBox="1"/>
          <p:nvPr/>
        </p:nvSpPr>
        <p:spPr>
          <a:xfrm>
            <a:off x="2063034" y="1657693"/>
            <a:ext cx="3124200" cy="8735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dx/</a:t>
            </a: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dN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=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+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1←2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dy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dN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 +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2←1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3053A72-7A90-9889-BE68-7BB291F8A547}"/>
              </a:ext>
            </a:extLst>
          </p:cNvPr>
          <p:cNvSpPr txBox="1"/>
          <p:nvPr/>
        </p:nvSpPr>
        <p:spPr>
          <a:xfrm>
            <a:off x="2275815" y="1206051"/>
            <a:ext cx="2800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Unknown nonlinear forms</a:t>
            </a:r>
            <a:endParaRPr lang="zh-CN" altLang="en-US" dirty="0"/>
          </a:p>
        </p:txBody>
      </p:sp>
      <p:sp>
        <p:nvSpPr>
          <p:cNvPr id="6" name="箭头: 下 5">
            <a:extLst>
              <a:ext uri="{FF2B5EF4-FFF2-40B4-BE49-F238E27FC236}">
                <a16:creationId xmlns:a16="http://schemas.microsoft.com/office/drawing/2014/main" id="{E788A03E-A27A-9F5B-51CC-BA9FA2DF801F}"/>
              </a:ext>
            </a:extLst>
          </p:cNvPr>
          <p:cNvSpPr/>
          <p:nvPr/>
        </p:nvSpPr>
        <p:spPr>
          <a:xfrm rot="1490505">
            <a:off x="3249090" y="1566027"/>
            <a:ext cx="66287" cy="1854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箭头: 下 6">
            <a:extLst>
              <a:ext uri="{FF2B5EF4-FFF2-40B4-BE49-F238E27FC236}">
                <a16:creationId xmlns:a16="http://schemas.microsoft.com/office/drawing/2014/main" id="{A30A9205-45B4-EF30-C7C6-97101C39A8DF}"/>
              </a:ext>
            </a:extLst>
          </p:cNvPr>
          <p:cNvSpPr/>
          <p:nvPr/>
        </p:nvSpPr>
        <p:spPr>
          <a:xfrm rot="20318758">
            <a:off x="4217060" y="1564952"/>
            <a:ext cx="66287" cy="185482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22149B76-7A68-3A73-29AE-9CEBD76C36FC}"/>
                  </a:ext>
                </a:extLst>
              </p:cNvPr>
              <p:cNvSpPr txBox="1"/>
              <p:nvPr/>
            </p:nvSpPr>
            <p:spPr>
              <a:xfrm>
                <a:off x="1986834" y="2927866"/>
                <a:ext cx="3276600" cy="8735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dx/</a:t>
                </a:r>
                <a:r>
                  <a:rPr lang="en-US" altLang="zh-CN" i="1" dirty="0" err="1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dN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= Q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+ Q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1←2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i="1" dirty="0" err="1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dy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/</a:t>
                </a:r>
                <a:r>
                  <a:rPr lang="en-US" altLang="zh-CN" i="1" dirty="0" err="1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dN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 = Q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 + Q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2←1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)</a:t>
                </a:r>
                <a:endParaRPr lang="en-US" altLang="zh-CN" dirty="0">
                  <a:latin typeface="Times New Roman" panose="02020603050405020304" pitchFamily="18" charset="0"/>
                  <a:ea typeface="Arial Unicode MS" panose="020B060402020202020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8" name="TextBox 5">
                <a:extLst>
                  <a:ext uri="{FF2B5EF4-FFF2-40B4-BE49-F238E27FC236}">
                    <a16:creationId xmlns:a16="http://schemas.microsoft.com/office/drawing/2014/main" id="{22149B76-7A68-3A73-29AE-9CEBD76C36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86834" y="2927866"/>
                <a:ext cx="3276600" cy="873572"/>
              </a:xfrm>
              <a:prstGeom prst="rect">
                <a:avLst/>
              </a:prstGeom>
              <a:blipFill>
                <a:blip r:embed="rId2"/>
                <a:stretch>
                  <a:fillRect l="-1676" b="-972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箭头: 下 8">
            <a:extLst>
              <a:ext uri="{FF2B5EF4-FFF2-40B4-BE49-F238E27FC236}">
                <a16:creationId xmlns:a16="http://schemas.microsoft.com/office/drawing/2014/main" id="{CD2A8608-34ED-AADB-7633-B61D2EEF1F0F}"/>
              </a:ext>
            </a:extLst>
          </p:cNvPr>
          <p:cNvSpPr/>
          <p:nvPr/>
        </p:nvSpPr>
        <p:spPr>
          <a:xfrm>
            <a:off x="3472734" y="2590800"/>
            <a:ext cx="76200" cy="45720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767EA5E-AA4D-F16A-1DB5-819592D6CDAC}"/>
              </a:ext>
            </a:extLst>
          </p:cNvPr>
          <p:cNvSpPr txBox="1"/>
          <p:nvPr/>
        </p:nvSpPr>
        <p:spPr>
          <a:xfrm>
            <a:off x="3625134" y="2614108"/>
            <a:ext cx="1454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Power fitting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F3043A0C-A1EC-12FB-F272-EFB7878D0EF5}"/>
                  </a:ext>
                </a:extLst>
              </p:cNvPr>
              <p:cNvSpPr txBox="1"/>
              <p:nvPr/>
            </p:nvSpPr>
            <p:spPr>
              <a:xfrm>
                <a:off x="2005422" y="4267200"/>
                <a:ext cx="3677111" cy="886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dx/</a:t>
                </a:r>
                <a:r>
                  <a:rPr lang="en-US" altLang="zh-CN" i="1" dirty="0" err="1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dN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= </a:t>
                </a:r>
                <a:r>
                  <a:rPr lang="en-US" altLang="zh-CN" b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1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+ </a:t>
                </a:r>
                <a:r>
                  <a:rPr lang="en-US" altLang="zh-CN" b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1←2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i="1" dirty="0" err="1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dy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/</a:t>
                </a:r>
                <a:r>
                  <a:rPr lang="en-US" altLang="zh-CN" i="1" dirty="0" err="1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dN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 = </a:t>
                </a:r>
                <a:r>
                  <a:rPr lang="en-US" altLang="zh-CN" b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+ </a:t>
                </a:r>
                <a:r>
                  <a:rPr lang="en-US" altLang="zh-CN" b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2←1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</a:t>
                </a:r>
                <a:endParaRPr lang="en-US" altLang="zh-CN" dirty="0">
                  <a:latin typeface="Times New Roman" panose="02020603050405020304" pitchFamily="18" charset="0"/>
                  <a:ea typeface="Arial Unicode MS" panose="020B060402020202020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1" name="TextBox 5">
                <a:extLst>
                  <a:ext uri="{FF2B5EF4-FFF2-40B4-BE49-F238E27FC236}">
                    <a16:creationId xmlns:a16="http://schemas.microsoft.com/office/drawing/2014/main" id="{F3043A0C-A1EC-12FB-F272-EFB7878D0E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5422" y="4267200"/>
                <a:ext cx="3677111" cy="886076"/>
              </a:xfrm>
              <a:prstGeom prst="rect">
                <a:avLst/>
              </a:prstGeom>
              <a:blipFill>
                <a:blip r:embed="rId3"/>
                <a:stretch>
                  <a:fillRect l="-1493" r="-995" b="-103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箭头: 下 11">
            <a:extLst>
              <a:ext uri="{FF2B5EF4-FFF2-40B4-BE49-F238E27FC236}">
                <a16:creationId xmlns:a16="http://schemas.microsoft.com/office/drawing/2014/main" id="{1C95A28F-2F39-777F-498D-28BA113E0727}"/>
              </a:ext>
            </a:extLst>
          </p:cNvPr>
          <p:cNvSpPr/>
          <p:nvPr/>
        </p:nvSpPr>
        <p:spPr>
          <a:xfrm>
            <a:off x="3426944" y="3806744"/>
            <a:ext cx="121990" cy="5296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D35CDBC-9E80-88AE-22FE-B99848A0F87C}"/>
              </a:ext>
            </a:extLst>
          </p:cNvPr>
          <p:cNvSpPr txBox="1"/>
          <p:nvPr/>
        </p:nvSpPr>
        <p:spPr>
          <a:xfrm>
            <a:off x="3616745" y="3866718"/>
            <a:ext cx="21810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LOP transformation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426A7325-8BD8-FB4D-E725-F0D9635CDDCB}"/>
              </a:ext>
            </a:extLst>
          </p:cNvPr>
          <p:cNvSpPr txBox="1"/>
          <p:nvPr/>
        </p:nvSpPr>
        <p:spPr>
          <a:xfrm>
            <a:off x="685800" y="2071990"/>
            <a:ext cx="1172116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Nonlinear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Nonlinear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Linear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Linear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1DEBEE8-1EE6-08F2-7B61-669AB9F24CFD}"/>
                  </a:ext>
                </a:extLst>
              </p:cNvPr>
              <p:cNvSpPr txBox="1"/>
              <p:nvPr/>
            </p:nvSpPr>
            <p:spPr>
              <a:xfrm>
                <a:off x="5797092" y="4287640"/>
                <a:ext cx="2928067" cy="928267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1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b="1" i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𝐏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dirty="0"/>
                  <a:t>(</a:t>
                </a:r>
                <a:r>
                  <a:rPr lang="en-US" altLang="zh-CN" dirty="0">
                    <a:sym typeface="Symbol" panose="05050102010706020507" pitchFamily="18" charset="2"/>
                  </a:rPr>
                  <a:t></a:t>
                </a:r>
                <a:r>
                  <a:rPr lang="en-US" altLang="zh-CN" dirty="0"/>
                  <a:t>): LOP of an order</a:t>
                </a:r>
              </a:p>
              <a:p>
                <a:pPr/>
                <a:r>
                  <a:rPr lang="en-US" altLang="zh-CN" b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b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u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b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1←2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, </a:t>
                </a:r>
                <a:r>
                  <a:rPr lang="en-US" altLang="zh-CN" b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u</a:t>
                </a:r>
                <a:r>
                  <a:rPr lang="en-US" altLang="zh-CN" b="1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←1</a:t>
                </a:r>
                <a:r>
                  <a:rPr lang="en-US" altLang="zh-CN" dirty="0"/>
                  <a:t>: vectors of base values </a:t>
                </a:r>
                <a:endParaRPr lang="zh-CN" altLang="en-US" dirty="0"/>
              </a:p>
            </p:txBody>
          </p:sp>
        </mc:Choice>
        <mc:Fallback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1DEBEE8-1EE6-08F2-7B61-669AB9F24C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7092" y="4287640"/>
                <a:ext cx="2928067" cy="928267"/>
              </a:xfrm>
              <a:prstGeom prst="rect">
                <a:avLst/>
              </a:prstGeom>
              <a:blipFill>
                <a:blip r:embed="rId4"/>
                <a:stretch>
                  <a:fillRect l="-1660" t="-2581" r="-3112" b="-8387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箭头: 下 16">
            <a:extLst>
              <a:ext uri="{FF2B5EF4-FFF2-40B4-BE49-F238E27FC236}">
                <a16:creationId xmlns:a16="http://schemas.microsoft.com/office/drawing/2014/main" id="{69A3CE16-A069-D181-9632-500716652380}"/>
              </a:ext>
            </a:extLst>
          </p:cNvPr>
          <p:cNvSpPr/>
          <p:nvPr/>
        </p:nvSpPr>
        <p:spPr>
          <a:xfrm>
            <a:off x="3388844" y="5199129"/>
            <a:ext cx="121990" cy="529615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E3927A3-FD9C-6538-9A68-FD02E55A6E9E}"/>
              </a:ext>
            </a:extLst>
          </p:cNvPr>
          <p:cNvSpPr txBox="1"/>
          <p:nvPr/>
        </p:nvSpPr>
        <p:spPr>
          <a:xfrm>
            <a:off x="3553747" y="5262630"/>
            <a:ext cx="9541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Integral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TextBox 5">
                <a:extLst>
                  <a:ext uri="{FF2B5EF4-FFF2-40B4-BE49-F238E27FC236}">
                    <a16:creationId xmlns:a16="http://schemas.microsoft.com/office/drawing/2014/main" id="{E85CABB5-60C3-6D44-D774-0B4AC3EDC15D}"/>
                  </a:ext>
                </a:extLst>
              </p:cNvPr>
              <p:cNvSpPr txBox="1"/>
              <p:nvPr/>
            </p:nvSpPr>
            <p:spPr>
              <a:xfrm>
                <a:off x="1922282" y="5660338"/>
                <a:ext cx="3318822" cy="88607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= P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1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+ P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1←2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= P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2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  <a:sym typeface="+mn-ea"/>
                  </a:rPr>
                  <a:t>+ 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P</a:t>
                </a:r>
                <a:r>
                  <a:rPr lang="en-US" altLang="zh-CN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2←1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</a:t>
                </a:r>
                <a:endParaRPr lang="en-US" altLang="zh-CN" dirty="0">
                  <a:latin typeface="Times New Roman" panose="02020603050405020304" pitchFamily="18" charset="0"/>
                  <a:ea typeface="Arial Unicode MS" panose="020B0604020202020204" charset="-122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9" name="TextBox 5">
                <a:extLst>
                  <a:ext uri="{FF2B5EF4-FFF2-40B4-BE49-F238E27FC236}">
                    <a16:creationId xmlns:a16="http://schemas.microsoft.com/office/drawing/2014/main" id="{E85CABB5-60C3-6D44-D774-0B4AC3EDC1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22282" y="5660338"/>
                <a:ext cx="3318822" cy="886076"/>
              </a:xfrm>
              <a:prstGeom prst="rect">
                <a:avLst/>
              </a:prstGeom>
              <a:blipFill>
                <a:blip r:embed="rId5"/>
                <a:stretch>
                  <a:fillRect b="-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0C7FB0CE-DE2F-A633-4F79-BE27222E4B4B}"/>
              </a:ext>
            </a:extLst>
          </p:cNvPr>
          <p:cNvSpPr txBox="1"/>
          <p:nvPr/>
        </p:nvSpPr>
        <p:spPr>
          <a:xfrm>
            <a:off x="5250151" y="5830669"/>
            <a:ext cx="2928067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/>
            <a:r>
              <a:rPr lang="en-US" altLang="zh-CN" dirty="0"/>
              <a:t>Transformed to be a linear regression model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39665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>
            <a:extLst>
              <a:ext uri="{FF2B5EF4-FFF2-40B4-BE49-F238E27FC236}">
                <a16:creationId xmlns:a16="http://schemas.microsoft.com/office/drawing/2014/main" id="{E3F3FA0E-42F6-EF29-DFD9-4630FAD992CA}"/>
              </a:ext>
            </a:extLst>
          </p:cNvPr>
          <p:cNvSpPr/>
          <p:nvPr/>
        </p:nvSpPr>
        <p:spPr>
          <a:xfrm>
            <a:off x="3581400" y="4436379"/>
            <a:ext cx="4724400" cy="4188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09939E-8A1A-8349-E3CD-CBA0AB92FB17}"/>
              </a:ext>
            </a:extLst>
          </p:cNvPr>
          <p:cNvSpPr txBox="1"/>
          <p:nvPr/>
        </p:nvSpPr>
        <p:spPr>
          <a:xfrm>
            <a:off x="685801" y="1066800"/>
            <a:ext cx="7212230" cy="273921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Sample	Depend	Independent Variables                                  Subject</a:t>
            </a:r>
          </a:p>
          <a:p>
            <a:endParaRPr lang="en-US" altLang="zh-CN" sz="800" dirty="0"/>
          </a:p>
          <a:p>
            <a:r>
              <a:rPr lang="en-US" altLang="zh-CN" dirty="0"/>
              <a:t>ID	Var	Var1	Var2	Var3	…	</a:t>
            </a:r>
            <a:r>
              <a:rPr lang="en-US" altLang="zh-CN" dirty="0" err="1"/>
              <a:t>Varp</a:t>
            </a:r>
            <a:r>
              <a:rPr lang="en-US" altLang="zh-CN" dirty="0"/>
              <a:t>     Index</a:t>
            </a:r>
          </a:p>
          <a:p>
            <a:endParaRPr lang="en-US" altLang="zh-CN" sz="800" i="1" dirty="0"/>
          </a:p>
          <a:p>
            <a:r>
              <a:rPr lang="en-US" altLang="zh-CN" dirty="0"/>
              <a:t>1	</a:t>
            </a:r>
            <a:r>
              <a:rPr lang="en-US" altLang="zh-CN" i="1" dirty="0"/>
              <a:t>y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21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31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1</a:t>
            </a:r>
          </a:p>
          <a:p>
            <a:r>
              <a:rPr lang="en-US" altLang="zh-CN" dirty="0"/>
              <a:t>2	</a:t>
            </a:r>
            <a:r>
              <a:rPr lang="en-US" altLang="zh-CN" i="1" dirty="0"/>
              <a:t>y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22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32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2</a:t>
            </a:r>
          </a:p>
          <a:p>
            <a:r>
              <a:rPr lang="en-US" altLang="zh-CN" dirty="0"/>
              <a:t>3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23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33</a:t>
            </a:r>
            <a:r>
              <a:rPr lang="en-US" altLang="zh-CN" dirty="0"/>
              <a:t>	…	</a:t>
            </a:r>
            <a:r>
              <a:rPr lang="en-US" altLang="zh-CN" i="1" dirty="0"/>
              <a:t>x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3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3</a:t>
            </a:r>
          </a:p>
          <a:p>
            <a:r>
              <a:rPr lang="en-US" altLang="zh-CN" dirty="0"/>
              <a:t>…	…	…	…	…	…	…	…</a:t>
            </a:r>
          </a:p>
          <a:p>
            <a:r>
              <a:rPr lang="en-US" altLang="zh-CN" i="1" dirty="0"/>
              <a:t>n</a:t>
            </a:r>
            <a:r>
              <a:rPr lang="en-US" altLang="zh-CN" dirty="0"/>
              <a:t>	</a:t>
            </a:r>
            <a:r>
              <a:rPr lang="en-US" altLang="zh-CN" i="1" dirty="0" err="1"/>
              <a:t>y</a:t>
            </a:r>
            <a:r>
              <a:rPr lang="en-US" altLang="zh-CN" i="1" baseline="-25000" dirty="0" err="1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1</a:t>
            </a:r>
            <a:r>
              <a:rPr lang="en-US" altLang="zh-CN" i="1" baseline="-25000" dirty="0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2</a:t>
            </a:r>
            <a:r>
              <a:rPr lang="en-US" altLang="zh-CN" i="1" baseline="-25000" dirty="0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x</a:t>
            </a:r>
            <a:r>
              <a:rPr lang="en-US" altLang="zh-CN" baseline="-25000" dirty="0"/>
              <a:t>3</a:t>
            </a:r>
            <a:r>
              <a:rPr lang="en-US" altLang="zh-CN" i="1" baseline="-25000" dirty="0"/>
              <a:t>n</a:t>
            </a:r>
            <a:r>
              <a:rPr lang="en-US" altLang="zh-CN" dirty="0"/>
              <a:t>	…	</a:t>
            </a:r>
            <a:r>
              <a:rPr lang="en-US" altLang="zh-CN" i="1" dirty="0" err="1"/>
              <a:t>x</a:t>
            </a:r>
            <a:r>
              <a:rPr lang="en-US" altLang="zh-CN" i="1" baseline="-25000" dirty="0" err="1"/>
              <a:t>pn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n</a:t>
            </a:r>
          </a:p>
          <a:p>
            <a:endParaRPr lang="en-US" altLang="zh-CN" i="1" baseline="-25000" dirty="0"/>
          </a:p>
          <a:p>
            <a:r>
              <a:rPr lang="en-US" altLang="zh-CN" dirty="0"/>
              <a:t>V. index </a:t>
            </a:r>
            <a:r>
              <a:rPr lang="en-US" altLang="zh-CN" i="1" dirty="0"/>
              <a:t>V</a:t>
            </a:r>
            <a:r>
              <a:rPr lang="en-US" altLang="zh-CN" baseline="-25000" dirty="0"/>
              <a:t>0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	…	</a:t>
            </a:r>
            <a:r>
              <a:rPr lang="en-US" altLang="zh-CN" i="1" dirty="0" err="1"/>
              <a:t>V</a:t>
            </a:r>
            <a:r>
              <a:rPr lang="en-US" altLang="zh-CN" baseline="-25000" dirty="0" err="1"/>
              <a:t>p</a:t>
            </a:r>
            <a:r>
              <a:rPr lang="en-US" altLang="zh-CN" dirty="0"/>
              <a:t>	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C4D54B-13A0-E27E-9A8C-5D3C98983562}"/>
              </a:ext>
            </a:extLst>
          </p:cNvPr>
          <p:cNvCxnSpPr/>
          <p:nvPr/>
        </p:nvCxnSpPr>
        <p:spPr>
          <a:xfrm>
            <a:off x="685799" y="1828800"/>
            <a:ext cx="7212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EECAA34-01A3-FE8C-62F0-1CA4816D4BB9}"/>
              </a:ext>
            </a:extLst>
          </p:cNvPr>
          <p:cNvCxnSpPr/>
          <p:nvPr/>
        </p:nvCxnSpPr>
        <p:spPr>
          <a:xfrm>
            <a:off x="685798" y="3352800"/>
            <a:ext cx="721223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6B851DB-F8C4-0DCA-1B7B-668CE085F4B3}"/>
              </a:ext>
            </a:extLst>
          </p:cNvPr>
          <p:cNvCxnSpPr>
            <a:cxnSpLocks/>
          </p:cNvCxnSpPr>
          <p:nvPr/>
        </p:nvCxnSpPr>
        <p:spPr>
          <a:xfrm>
            <a:off x="1600200" y="1447800"/>
            <a:ext cx="53340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0560DD-4AFF-4055-E452-257BB997276B}"/>
              </a:ext>
            </a:extLst>
          </p:cNvPr>
          <p:cNvCxnSpPr>
            <a:cxnSpLocks/>
          </p:cNvCxnSpPr>
          <p:nvPr/>
        </p:nvCxnSpPr>
        <p:spPr>
          <a:xfrm>
            <a:off x="1600200" y="1066800"/>
            <a:ext cx="0" cy="2739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6DB48F-8ABD-F8D4-5A86-D2BFA5A713FB}"/>
              </a:ext>
            </a:extLst>
          </p:cNvPr>
          <p:cNvCxnSpPr>
            <a:cxnSpLocks/>
          </p:cNvCxnSpPr>
          <p:nvPr/>
        </p:nvCxnSpPr>
        <p:spPr>
          <a:xfrm>
            <a:off x="6934200" y="1072393"/>
            <a:ext cx="0" cy="27336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4E92A4E6-0F0D-02FE-E288-DB3998E3EDAD}"/>
              </a:ext>
            </a:extLst>
          </p:cNvPr>
          <p:cNvCxnSpPr>
            <a:cxnSpLocks/>
          </p:cNvCxnSpPr>
          <p:nvPr/>
        </p:nvCxnSpPr>
        <p:spPr>
          <a:xfrm>
            <a:off x="2514600" y="1066800"/>
            <a:ext cx="0" cy="273921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>
            <a:extLst>
              <a:ext uri="{FF2B5EF4-FFF2-40B4-BE49-F238E27FC236}">
                <a16:creationId xmlns:a16="http://schemas.microsoft.com/office/drawing/2014/main" id="{5DAC8490-78B7-5E68-D17B-0071B1A940F8}"/>
              </a:ext>
            </a:extLst>
          </p:cNvPr>
          <p:cNvSpPr txBox="1"/>
          <p:nvPr/>
        </p:nvSpPr>
        <p:spPr>
          <a:xfrm>
            <a:off x="457201" y="3975793"/>
            <a:ext cx="8077199" cy="270843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Multiple linear regression model:</a:t>
            </a:r>
          </a:p>
          <a:p>
            <a:r>
              <a:rPr lang="en-US" altLang="zh-CN" dirty="0"/>
              <a:t>	</a:t>
            </a:r>
          </a:p>
          <a:p>
            <a:endParaRPr lang="en-US" altLang="zh-CN" dirty="0"/>
          </a:p>
          <a:p>
            <a:endParaRPr lang="en-US" altLang="zh-CN" sz="800" dirty="0"/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Least squares method: Solve regression coefficients (</a:t>
            </a:r>
            <a:r>
              <a:rPr lang="en-US" altLang="zh-CN" b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u</a:t>
            </a:r>
            <a:r>
              <a:rPr lang="en-US" altLang="zh-CN" i="1" baseline="-25000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,</a:t>
            </a:r>
            <a:r>
              <a:rPr lang="en-US" altLang="zh-CN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u</a:t>
            </a:r>
            <a:r>
              <a:rPr lang="en-US" altLang="zh-CN" i="1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←x1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, </a:t>
            </a:r>
            <a:r>
              <a:rPr lang="en-US" altLang="zh-CN" b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u</a:t>
            </a:r>
            <a:r>
              <a:rPr lang="en-US" altLang="zh-CN" i="1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y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←x2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, …)</a:t>
            </a:r>
            <a:r>
              <a:rPr lang="en-US" altLang="zh-CN" dirty="0"/>
              <a:t>.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/>
              <a:t>Variable selection by Lasso – The penalty is the L1 norm (</a:t>
            </a:r>
            <a:r>
              <a:rPr lang="en-US" altLang="zh-CN" b="0" i="0" dirty="0" err="1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Tibshirani</a:t>
            </a:r>
            <a:r>
              <a:rPr lang="en-US" altLang="zh-CN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 1996)</a:t>
            </a: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rgbClr val="202122"/>
                </a:solidFill>
                <a:latin typeface="Arial" panose="020B0604020202020204" pitchFamily="34" charset="0"/>
              </a:rPr>
              <a:t>Select a small subset of the most significant predictors that link with the dependent variable</a:t>
            </a:r>
          </a:p>
          <a:p>
            <a:r>
              <a:rPr lang="en-US" altLang="zh-C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Statistical breakthrough: </a:t>
            </a:r>
          </a:p>
          <a:p>
            <a:r>
              <a:rPr lang="en-US" altLang="zh-C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Overcome the issue of </a:t>
            </a:r>
            <a:r>
              <a:rPr lang="en-US" altLang="zh-CN" b="1" i="1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p &gt;&gt; n </a:t>
            </a:r>
            <a:r>
              <a:rPr lang="en-US" altLang="zh-CN" b="1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for nonlinear complex systems.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053BC78-36CB-A3F1-CC36-BE9940F17A5A}"/>
              </a:ext>
            </a:extLst>
          </p:cNvPr>
          <p:cNvSpPr txBox="1"/>
          <p:nvPr/>
        </p:nvSpPr>
        <p:spPr>
          <a:xfrm>
            <a:off x="76200" y="173147"/>
            <a:ext cx="794039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+mj-lt"/>
                <a:ea typeface="Arial Unicode MS" panose="020B0604020202020204" charset="-122"/>
              </a:rPr>
              <a:t>A Multiple Linear Regression Form </a:t>
            </a:r>
          </a:p>
          <a:p>
            <a:pPr algn="ctr"/>
            <a:r>
              <a:rPr lang="en-US" altLang="zh-CN" sz="2400" b="1" dirty="0">
                <a:latin typeface="+mj-lt"/>
                <a:ea typeface="Arial Unicode MS" panose="020B0604020202020204" charset="-122"/>
              </a:rPr>
              <a:t>of Nonlinear Dynamic Systems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E86E575C-F60A-4795-72E3-577AAA9AE2CF}"/>
                  </a:ext>
                </a:extLst>
              </p:cNvPr>
              <p:cNvSpPr txBox="1"/>
              <p:nvPr/>
            </p:nvSpPr>
            <p:spPr>
              <a:xfrm>
                <a:off x="1752600" y="4311067"/>
                <a:ext cx="6781800" cy="50270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b="0" i="1" dirty="0">
                    <a:ea typeface="Arial Unicode MS" panose="020B0604020202020204" charset="-122"/>
                    <a:cs typeface="Times New Roman" panose="02020603050405020304" pitchFamily="18" charset="0"/>
                  </a:rPr>
                  <a:t>y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= P</a:t>
                </a:r>
                <a:r>
                  <a:rPr lang="en-US" altLang="zh-CN" i="1" baseline="-25000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y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i="1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acc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(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N</a:t>
                </a:r>
                <a:r>
                  <a:rPr lang="en-US" altLang="zh-CN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))</a:t>
                </a:r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+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nor/>
                      </m:rPr>
                      <a:rPr lang="en-US" altLang="zh-CN" i="1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b="0" i="1" baseline="-25000" dirty="0" smtClean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zh-CN" baseline="-25000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m:rPr>
                        <m:nor/>
                      </m:rPr>
                      <a:rPr lang="en-US" altLang="zh-CN" b="0" i="0" baseline="-25000" dirty="0" smtClean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x</m:t>
                    </m:r>
                    <m:r>
                      <m:rPr>
                        <m:nor/>
                      </m:rPr>
                      <a:rPr lang="en-US" altLang="zh-CN" b="0" i="0" baseline="-25000" dirty="0" smtClean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1(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Arial Unicode MS" panose="020B060402020202020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Arial Unicode MS" panose="020B0604020202020204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+</a:t>
                </a:r>
                <a:r>
                  <a:rPr lang="en-US" altLang="zh-CN" dirty="0">
                    <a:ea typeface="Arial Unicode MS" panose="020B0604020202020204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b="0" i="1" baseline="-25000" dirty="0" smtClean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zh-CN" baseline="-25000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Arial Unicode MS" panose="020B060402020202020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Arial Unicode MS" panose="020B0604020202020204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+ … +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i="1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P</m:t>
                    </m:r>
                    <m:r>
                      <m:rPr>
                        <m:nor/>
                      </m:rPr>
                      <a:rPr lang="en-US" altLang="zh-CN" i="1" baseline="-25000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y</m:t>
                    </m:r>
                    <m:r>
                      <m:rPr>
                        <m:nor/>
                      </m:rPr>
                      <a:rPr lang="en-US" altLang="zh-CN" baseline="-25000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←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altLang="zh-CN" b="0" i="1" baseline="-25000" dirty="0" smtClean="0">
                        <a:latin typeface="Cambria Math" panose="020405030504060302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𝑝</m:t>
                    </m:r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i="1" dirty="0">
                                <a:latin typeface="Cambria Math" panose="02040503050406030204" pitchFamily="18" charset="0"/>
                                <a:ea typeface="Arial Unicode MS" panose="020B0604020202020204" charset="-122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Arial Unicode MS" panose="020B0604020202020204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Arial Unicode MS" panose="020B0604020202020204" charset="-122"/>
                            <a:cs typeface="Times New Roman" panose="02020603050405020304" pitchFamily="18" charset="0"/>
                          </a:rPr>
                          <m:t>𝑝</m:t>
                        </m:r>
                      </m:sub>
                    </m:sSub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(</m:t>
                    </m:r>
                    <m:r>
                      <m:rPr>
                        <m:nor/>
                      </m:rPr>
                      <a:rPr lang="en-US" altLang="zh-CN" i="1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N</m:t>
                    </m:r>
                    <m:r>
                      <m:rPr>
                        <m:nor/>
                      </m:rPr>
                      <a:rPr lang="en-US" altLang="zh-CN" dirty="0">
                        <a:latin typeface="Times New Roman" panose="02020603050405020304" pitchFamily="18" charset="0"/>
                        <a:ea typeface="Arial Unicode MS" panose="020B0604020202020204" charset="-122"/>
                        <a:cs typeface="Times New Roman" panose="02020603050405020304" pitchFamily="18" charset="0"/>
                      </a:rPr>
                      <m:t>))</m:t>
                    </m:r>
                  </m:oMath>
                </a14:m>
                <a:r>
                  <a:rPr lang="en-US" altLang="zh-CN" i="1" dirty="0">
                    <a:latin typeface="Times New Roman" panose="02020603050405020304" pitchFamily="18" charset="0"/>
                    <a:ea typeface="Arial Unicode MS" panose="020B0604020202020204" charset="-122"/>
                    <a:cs typeface="Times New Roman" panose="02020603050405020304" pitchFamily="18" charset="0"/>
                  </a:rPr>
                  <a:t> </a:t>
                </a:r>
              </a:p>
            </p:txBody>
          </p:sp>
        </mc:Choice>
        <mc:Fallback>
          <p:sp>
            <p:nvSpPr>
              <p:cNvPr id="5" name="TextBox 5">
                <a:extLst>
                  <a:ext uri="{FF2B5EF4-FFF2-40B4-BE49-F238E27FC236}">
                    <a16:creationId xmlns:a16="http://schemas.microsoft.com/office/drawing/2014/main" id="{E86E575C-F60A-4795-72E3-577AAA9AE2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600" y="4311067"/>
                <a:ext cx="6781800" cy="502702"/>
              </a:xfrm>
              <a:prstGeom prst="rect">
                <a:avLst/>
              </a:prstGeom>
              <a:blipFill>
                <a:blip r:embed="rId2"/>
                <a:stretch>
                  <a:fillRect l="-809" b="-13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4174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779857D2-E81A-D179-BD88-3229CD9651AF}"/>
              </a:ext>
            </a:extLst>
          </p:cNvPr>
          <p:cNvSpPr txBox="1"/>
          <p:nvPr/>
        </p:nvSpPr>
        <p:spPr>
          <a:xfrm>
            <a:off x="76200" y="329947"/>
            <a:ext cx="7940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+mj-lt"/>
                <a:ea typeface="Arial Unicode MS" panose="020B0604020202020204" charset="-122"/>
              </a:rPr>
              <a:t>     </a:t>
            </a:r>
            <a:r>
              <a:rPr lang="en-US" altLang="zh-CN" sz="2800" b="1" dirty="0">
                <a:latin typeface="+mj-lt"/>
                <a:ea typeface="Arial Unicode MS" panose="020B0604020202020204" charset="-122"/>
              </a:rPr>
              <a:t>Comparison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75F642F-C174-ED48-2C8F-032AC43E0B38}"/>
              </a:ext>
            </a:extLst>
          </p:cNvPr>
          <p:cNvSpPr txBox="1"/>
          <p:nvPr/>
        </p:nvSpPr>
        <p:spPr>
          <a:xfrm>
            <a:off x="222091" y="1002563"/>
            <a:ext cx="8699818" cy="1877437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/>
              <a:t>	Traditional Linear Model		Quasi-dynamic Nonlinear Model</a:t>
            </a:r>
          </a:p>
          <a:p>
            <a:endParaRPr lang="en-US" altLang="zh-CN" sz="800" dirty="0"/>
          </a:p>
          <a:p>
            <a:r>
              <a:rPr lang="en-US" altLang="zh-CN" dirty="0"/>
              <a:t>1	Linearity				Nonlinearity (omnipresent)</a:t>
            </a:r>
          </a:p>
          <a:p>
            <a:r>
              <a:rPr lang="en-US" altLang="zh-CN" dirty="0"/>
              <a:t>2	Discrete samples                              Continuous niche index (predictability)</a:t>
            </a:r>
          </a:p>
          <a:p>
            <a:r>
              <a:rPr lang="en-US" altLang="zh-CN" dirty="0"/>
              <a:t>3	Linear computation		Linear computation</a:t>
            </a:r>
          </a:p>
          <a:p>
            <a:r>
              <a:rPr lang="en-US" altLang="zh-CN" dirty="0"/>
              <a:t>4	Phenomenological observation	Mechanistic exploration</a:t>
            </a:r>
          </a:p>
          <a:p>
            <a:r>
              <a:rPr lang="en-US" altLang="zh-CN" dirty="0"/>
              <a:t>5	Statistical significance 		First Principle (physical law)</a:t>
            </a:r>
            <a:endParaRPr lang="zh-CN" altLang="en-US" dirty="0"/>
          </a:p>
        </p:txBody>
      </p:sp>
      <p:pic>
        <p:nvPicPr>
          <p:cNvPr id="6" name="New picture">
            <a:extLst>
              <a:ext uri="{FF2B5EF4-FFF2-40B4-BE49-F238E27FC236}">
                <a16:creationId xmlns:a16="http://schemas.microsoft.com/office/drawing/2014/main" id="{BB57CDC0-038B-8594-81B1-59950EFB5FD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48000" y="3249089"/>
            <a:ext cx="5943600" cy="2565654"/>
          </a:xfrm>
          <a:prstGeom prst="rect">
            <a:avLst/>
          </a:prstGeom>
        </p:spPr>
      </p:pic>
      <p:pic>
        <p:nvPicPr>
          <p:cNvPr id="5122" name="Picture 2" descr="Reconstruction of height growth from tree-ring counts on discs collected at various heights. Discs collected every metre along the stem of a Clarisia racemosa tree. Photo credit: Danaë Rozendaal (a); Height growth reconstruction. h i is the height of the tree at the i th disc, r i is the number of rings at the i th disc, j is the number of the ring and H ij is the estimated total tree height for a certain year (b). ">
            <a:extLst>
              <a:ext uri="{FF2B5EF4-FFF2-40B4-BE49-F238E27FC236}">
                <a16:creationId xmlns:a16="http://schemas.microsoft.com/office/drawing/2014/main" id="{731244CA-FFAD-9E8A-4AFA-77119025F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352800"/>
            <a:ext cx="2514600" cy="1553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321CAB4-C7B2-CCD4-B72F-06FA09F0C05E}"/>
              </a:ext>
            </a:extLst>
          </p:cNvPr>
          <p:cNvSpPr txBox="1"/>
          <p:nvPr/>
        </p:nvSpPr>
        <p:spPr>
          <a:xfrm>
            <a:off x="336958" y="5029200"/>
            <a:ext cx="260268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The nonlinear relationship between stem height growth and stem diameter growth</a:t>
            </a:r>
            <a:endParaRPr lang="zh-CN" altLang="en-US" sz="16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8B7A6C14-46D2-123F-B3DF-F9FF746F4A15}"/>
              </a:ext>
            </a:extLst>
          </p:cNvPr>
          <p:cNvSpPr txBox="1"/>
          <p:nvPr/>
        </p:nvSpPr>
        <p:spPr>
          <a:xfrm>
            <a:off x="3429000" y="5901923"/>
            <a:ext cx="5257800" cy="58477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Stem diameter growth inhibits stem height growth</a:t>
            </a:r>
            <a:endParaRPr lang="zh-CN" altLang="en-US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600" dirty="0"/>
              <a:t>Stem height growth promotes stem diameter growth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B0145AB-3941-7348-E24B-03EC6B2EA854}"/>
              </a:ext>
            </a:extLst>
          </p:cNvPr>
          <p:cNvSpPr txBox="1"/>
          <p:nvPr/>
        </p:nvSpPr>
        <p:spPr>
          <a:xfrm rot="20028182">
            <a:off x="3432263" y="3605466"/>
            <a:ext cx="20954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Independent curve</a:t>
            </a:r>
            <a:endParaRPr lang="zh-CN" altLang="en-US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52A6BE-9AEE-6810-CB4D-85F7ADD2150F}"/>
              </a:ext>
            </a:extLst>
          </p:cNvPr>
          <p:cNvSpPr txBox="1"/>
          <p:nvPr/>
        </p:nvSpPr>
        <p:spPr>
          <a:xfrm>
            <a:off x="3962455" y="4744585"/>
            <a:ext cx="194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Dependent curve</a:t>
            </a:r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DB254443-A2A1-6C43-122C-EA48ACBE92E9}"/>
              </a:ext>
            </a:extLst>
          </p:cNvPr>
          <p:cNvSpPr/>
          <p:nvPr/>
        </p:nvSpPr>
        <p:spPr>
          <a:xfrm rot="3337031">
            <a:off x="4419600" y="3962400"/>
            <a:ext cx="304800" cy="15240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B4627154-280E-8F72-5A1B-6A9501C0D907}"/>
              </a:ext>
            </a:extLst>
          </p:cNvPr>
          <p:cNvSpPr/>
          <p:nvPr/>
        </p:nvSpPr>
        <p:spPr>
          <a:xfrm rot="5725459">
            <a:off x="5018263" y="5086312"/>
            <a:ext cx="200975" cy="16082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C159F7E-58C3-2A60-7CFE-4C98A270F524}"/>
              </a:ext>
            </a:extLst>
          </p:cNvPr>
          <p:cNvSpPr txBox="1"/>
          <p:nvPr/>
        </p:nvSpPr>
        <p:spPr>
          <a:xfrm rot="20682409">
            <a:off x="4164107" y="4338493"/>
            <a:ext cx="18133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Observed curve</a:t>
            </a:r>
            <a:endParaRPr lang="zh-CN" altLang="en-US" dirty="0"/>
          </a:p>
        </p:txBody>
      </p:sp>
      <p:sp>
        <p:nvSpPr>
          <p:cNvPr id="14" name="箭头: 右 13">
            <a:extLst>
              <a:ext uri="{FF2B5EF4-FFF2-40B4-BE49-F238E27FC236}">
                <a16:creationId xmlns:a16="http://schemas.microsoft.com/office/drawing/2014/main" id="{36570786-C38F-50A6-E3BC-B2E8EA1D2207}"/>
              </a:ext>
            </a:extLst>
          </p:cNvPr>
          <p:cNvSpPr/>
          <p:nvPr/>
        </p:nvSpPr>
        <p:spPr>
          <a:xfrm rot="15067870">
            <a:off x="5139762" y="4204516"/>
            <a:ext cx="173225" cy="1682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18931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3E81-A6FC-45CE-7C48-B75CC4B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2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998F75-8508-DFED-1CF9-E7472C828115}"/>
              </a:ext>
            </a:extLst>
          </p:cNvPr>
          <p:cNvSpPr txBox="1"/>
          <p:nvPr/>
        </p:nvSpPr>
        <p:spPr>
          <a:xfrm>
            <a:off x="1219200" y="1905000"/>
            <a:ext cx="6858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0" i="0" dirty="0">
                <a:solidFill>
                  <a:srgbClr val="0B1B8F"/>
                </a:solidFill>
                <a:effectLst/>
                <a:latin typeface="+mj-lt"/>
              </a:rPr>
              <a:t>Is AI </a:t>
            </a:r>
            <a:r>
              <a:rPr lang="en-US" sz="2400" b="0" i="0" dirty="0">
                <a:solidFill>
                  <a:srgbClr val="0B1B8F"/>
                </a:solidFill>
                <a:effectLst/>
                <a:latin typeface="+mj-lt"/>
              </a:rPr>
              <a:t>just a futuristic sci-fi trope?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B1B8F"/>
              </a:solidFill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B1B8F"/>
                </a:solidFill>
                <a:effectLst/>
                <a:latin typeface="+mj-lt"/>
              </a:rPr>
              <a:t>No, it’s real, it’s here now, and it’s here to stay forever in </a:t>
            </a:r>
            <a:r>
              <a:rPr lang="en-US" altLang="zh-CN" sz="2400" b="0" i="0" dirty="0">
                <a:solidFill>
                  <a:srgbClr val="0B1B8F"/>
                </a:solidFill>
                <a:effectLst/>
                <a:latin typeface="+mj-lt"/>
              </a:rPr>
              <a:t>science and society</a:t>
            </a:r>
            <a:r>
              <a:rPr lang="en-US" sz="2400" b="0" i="0" dirty="0">
                <a:solidFill>
                  <a:srgbClr val="0B1B8F"/>
                </a:solidFill>
                <a:effectLst/>
                <a:latin typeface="+mj-lt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b="0" i="0" dirty="0">
              <a:solidFill>
                <a:srgbClr val="0B1B8F"/>
              </a:solidFill>
              <a:effectLst/>
              <a:latin typeface="+mj-lt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i="0" dirty="0">
                <a:solidFill>
                  <a:srgbClr val="0B1B8F"/>
                </a:solidFill>
                <a:effectLst/>
                <a:latin typeface="+mj-lt"/>
              </a:rPr>
              <a:t>More </a:t>
            </a:r>
            <a:r>
              <a:rPr lang="en-US" sz="2400" dirty="0">
                <a:solidFill>
                  <a:srgbClr val="0B1B8F"/>
                </a:solidFill>
                <a:latin typeface="+mj-lt"/>
              </a:rPr>
              <a:t>importantly, i</a:t>
            </a:r>
            <a:r>
              <a:rPr lang="en-US" sz="2400" b="0" i="0" dirty="0">
                <a:solidFill>
                  <a:srgbClr val="0B1B8F"/>
                </a:solidFill>
                <a:effectLst/>
                <a:latin typeface="+mj-lt"/>
              </a:rPr>
              <a:t>t is revolutionizing </a:t>
            </a:r>
            <a:r>
              <a:rPr lang="en-US" sz="2400" dirty="0">
                <a:solidFill>
                  <a:srgbClr val="0B1B8F"/>
                </a:solidFill>
                <a:latin typeface="+mj-lt"/>
              </a:rPr>
              <a:t>the</a:t>
            </a:r>
            <a:r>
              <a:rPr lang="en-US" altLang="zh-CN" sz="2400" b="0" i="0" dirty="0">
                <a:solidFill>
                  <a:srgbClr val="0B1B8F"/>
                </a:solidFill>
                <a:effectLst/>
                <a:latin typeface="+mj-lt"/>
              </a:rPr>
              <a:t> way we understand the world and change it.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7A7E14B-8802-7CAD-2C28-0A9D038C7C0D}"/>
              </a:ext>
            </a:extLst>
          </p:cNvPr>
          <p:cNvSpPr txBox="1"/>
          <p:nvPr/>
        </p:nvSpPr>
        <p:spPr>
          <a:xfrm>
            <a:off x="2209800" y="533400"/>
            <a:ext cx="4572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i="0" dirty="0">
                <a:solidFill>
                  <a:srgbClr val="0B1B8F"/>
                </a:solidFill>
                <a:effectLst/>
                <a:latin typeface="+mj-lt"/>
              </a:rPr>
              <a:t>Artificial Intelligence (AI) </a:t>
            </a:r>
            <a:endParaRPr lang="en-US" sz="2800" b="1" dirty="0">
              <a:solidFill>
                <a:srgbClr val="0B1B8F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3152521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3E81-A6FC-45CE-7C48-B75CC4B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20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34966F3-A28F-365B-695D-2ADAD4FD9AAB}"/>
              </a:ext>
            </a:extLst>
          </p:cNvPr>
          <p:cNvSpPr txBox="1"/>
          <p:nvPr/>
        </p:nvSpPr>
        <p:spPr>
          <a:xfrm>
            <a:off x="1964436" y="533400"/>
            <a:ext cx="4572000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800" b="1" kern="0" dirty="0">
                <a:solidFill>
                  <a:srgbClr val="002060"/>
                </a:solidFill>
                <a:effectLst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3 Classification models</a:t>
            </a:r>
            <a:endParaRPr lang="en-US" altLang="zh-CN" sz="2800" kern="100" dirty="0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87083EC-D8AF-8CD8-7561-B8BB755E117B}"/>
              </a:ext>
            </a:extLst>
          </p:cNvPr>
          <p:cNvSpPr txBox="1"/>
          <p:nvPr/>
        </p:nvSpPr>
        <p:spPr>
          <a:xfrm>
            <a:off x="762000" y="1447800"/>
            <a:ext cx="76962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Classification models are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a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 type of supervised learning technique that aim to assign a label or a category to an input based on some features. 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Classification models can be used for identification, recognition, or diagnosis of various objects or situations. </a:t>
            </a:r>
          </a:p>
          <a:p>
            <a:pPr marL="285750" indent="-28575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For example, you can use classification models to identify the species of a flower based on its petals, to recognize the face of a person based on their image, or to diagnose a disease based on the symptoms.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Some common classification models are decision trees, k-nearest neighbors, support vector machines, and neural networks.</a:t>
            </a:r>
            <a:endParaRPr lang="zh-CN" altLang="zh-CN" sz="2000" dirty="0"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57036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3E81-A6FC-45CE-7C48-B75CC4B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21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B263504-985D-4C25-C489-2DD78A2C860A}"/>
              </a:ext>
            </a:extLst>
          </p:cNvPr>
          <p:cNvSpPr txBox="1"/>
          <p:nvPr/>
        </p:nvSpPr>
        <p:spPr>
          <a:xfrm>
            <a:off x="1752600" y="228600"/>
            <a:ext cx="4572000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800" b="1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4 Clustering models</a:t>
            </a:r>
            <a:endParaRPr lang="en-US" altLang="zh-CN" sz="2800" kern="100" dirty="0">
              <a:solidFill>
                <a:srgbClr val="00206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FE9255-5808-1F61-7900-9E5FACDA7422}"/>
              </a:ext>
            </a:extLst>
          </p:cNvPr>
          <p:cNvSpPr txBox="1"/>
          <p:nvPr/>
        </p:nvSpPr>
        <p:spPr>
          <a:xfrm>
            <a:off x="762000" y="990600"/>
            <a:ext cx="7772400" cy="5221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Clustering models aim to group similar variables together based on </a:t>
            </a:r>
            <a:r>
              <a:rPr lang="en-US" altLang="zh-CN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their </a:t>
            </a:r>
            <a:r>
              <a:rPr lang="en-US" altLang="zh-C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similarity or distance.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Clustering models can discover the hidden structure or patterns in a data set, to segment the patients based on their genetic and clinical information, or to simplify the data by reducing its dimensionality.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Some common clustering models are k-means, hierarchical clustering, and Gaussian mixture models.</a:t>
            </a:r>
          </a:p>
          <a:p>
            <a:endParaRPr lang="en-US" altLang="zh-CN" sz="20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These models are limited:</a:t>
            </a:r>
          </a:p>
          <a:p>
            <a:pPr marL="342900" indent="-342900">
              <a:buAutoNum type="arabicParenBoth"/>
            </a:pPr>
            <a:r>
              <a:rPr lang="en-US" altLang="zh-CN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When the dimension of variables is high (usually very high or ultrahigh for big datasets;</a:t>
            </a:r>
          </a:p>
          <a:p>
            <a:pPr marL="342900" indent="-342900">
              <a:buAutoNum type="arabicParenBoth"/>
            </a:pPr>
            <a:r>
              <a:rPr lang="en-US" altLang="zh-CN" sz="2000" dirty="0">
                <a:solidFill>
                  <a:srgbClr val="000000"/>
                </a:solidFill>
                <a:effectLst/>
                <a:latin typeface="+mj-lt"/>
                <a:ea typeface="Times New Roman" panose="02020603050405020304" pitchFamily="18" charset="0"/>
              </a:rPr>
              <a:t>Because no mechanistic principle is implemented.</a:t>
            </a:r>
          </a:p>
          <a:p>
            <a:pPr marL="342900" indent="-342900">
              <a:buAutoNum type="arabicParenBoth"/>
            </a:pPr>
            <a:endParaRPr lang="en-US" altLang="zh-CN" sz="2000" dirty="0">
              <a:solidFill>
                <a:srgbClr val="00000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altLang="zh-CN" sz="2000" dirty="0">
                <a:solidFill>
                  <a:srgbClr val="000000"/>
                </a:solidFill>
                <a:latin typeface="+mj-lt"/>
                <a:ea typeface="Times New Roman" panose="02020603050405020304" pitchFamily="18" charset="0"/>
              </a:rPr>
              <a:t>We propose a powerful tool for variable clustering by implementing the power law.</a:t>
            </a:r>
            <a:endParaRPr lang="en-US" altLang="zh-CN" sz="2000" dirty="0">
              <a:solidFill>
                <a:srgbClr val="00000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82460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DE35B-5D2F-20F3-0C90-4B7DB7C6E884}"/>
              </a:ext>
            </a:extLst>
          </p:cNvPr>
          <p:cNvSpPr txBox="1"/>
          <p:nvPr/>
        </p:nvSpPr>
        <p:spPr>
          <a:xfrm>
            <a:off x="76200" y="25261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Functional Clustering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09939E-8A1A-8349-E3CD-CBA0AB92FB17}"/>
              </a:ext>
            </a:extLst>
          </p:cNvPr>
          <p:cNvSpPr txBox="1"/>
          <p:nvPr/>
        </p:nvSpPr>
        <p:spPr>
          <a:xfrm>
            <a:off x="609600" y="838200"/>
            <a:ext cx="7315197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ID	Var1	Var2	Var3	Var4	…	</a:t>
            </a:r>
            <a:r>
              <a:rPr lang="en-US" altLang="zh-CN" dirty="0" err="1"/>
              <a:t>Varp</a:t>
            </a:r>
            <a:r>
              <a:rPr lang="en-US" altLang="zh-CN" dirty="0"/>
              <a:t>     </a:t>
            </a:r>
            <a:r>
              <a:rPr lang="en-US" altLang="zh-CN" dirty="0" err="1"/>
              <a:t>S.Index</a:t>
            </a:r>
            <a:endParaRPr lang="en-US" altLang="zh-CN" dirty="0"/>
          </a:p>
          <a:p>
            <a:endParaRPr lang="en-US" altLang="zh-CN" sz="800" i="1" dirty="0"/>
          </a:p>
          <a:p>
            <a:r>
              <a:rPr lang="en-US" altLang="zh-CN" dirty="0"/>
              <a:t>1	</a:t>
            </a:r>
            <a:r>
              <a:rPr lang="en-US" altLang="zh-CN" i="1" dirty="0"/>
              <a:t>y</a:t>
            </a:r>
            <a:r>
              <a:rPr lang="en-US" altLang="zh-CN" baseline="-25000" dirty="0"/>
              <a:t>11 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2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4</a:t>
            </a:r>
            <a:r>
              <a:rPr lang="en-US" altLang="zh-CN" baseline="-25000" dirty="0"/>
              <a:t>1</a:t>
            </a:r>
            <a:r>
              <a:rPr lang="en-US" altLang="zh-CN" dirty="0"/>
              <a:t>	…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1</a:t>
            </a:r>
          </a:p>
          <a:p>
            <a:r>
              <a:rPr lang="en-US" altLang="zh-CN" dirty="0"/>
              <a:t>2	</a:t>
            </a:r>
            <a:r>
              <a:rPr lang="en-US" altLang="zh-CN" i="1" dirty="0"/>
              <a:t>y</a:t>
            </a:r>
            <a:r>
              <a:rPr lang="en-US" altLang="zh-CN" baseline="-25000" dirty="0"/>
              <a:t>12 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2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baseline="-25000" dirty="0"/>
              <a:t>42</a:t>
            </a:r>
            <a:r>
              <a:rPr lang="en-US" altLang="zh-CN" dirty="0"/>
              <a:t>	…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2</a:t>
            </a:r>
          </a:p>
          <a:p>
            <a:r>
              <a:rPr lang="en-US" altLang="zh-CN" dirty="0"/>
              <a:t>…	…	…	…	…	…	…	…</a:t>
            </a:r>
          </a:p>
          <a:p>
            <a:r>
              <a:rPr lang="en-US" altLang="zh-CN" i="1" dirty="0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baseline="-25000" dirty="0"/>
              <a:t>1</a:t>
            </a:r>
            <a:r>
              <a:rPr lang="en-US" altLang="zh-CN" i="1" baseline="-25000" dirty="0"/>
              <a:t>n 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2n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3n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baseline="-25000" dirty="0"/>
              <a:t>4</a:t>
            </a:r>
            <a:r>
              <a:rPr lang="en-US" altLang="zh-CN" i="1" baseline="-25000" dirty="0"/>
              <a:t>n</a:t>
            </a:r>
            <a:r>
              <a:rPr lang="en-US" altLang="zh-CN" dirty="0"/>
              <a:t>	…	</a:t>
            </a:r>
            <a:r>
              <a:rPr lang="en-US" altLang="zh-CN" i="1" dirty="0" err="1"/>
              <a:t>y</a:t>
            </a:r>
            <a:r>
              <a:rPr lang="en-US" altLang="zh-CN" i="1" baseline="-25000" dirty="0" err="1"/>
              <a:t>pn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n</a:t>
            </a:r>
          </a:p>
          <a:p>
            <a:endParaRPr lang="en-US" altLang="zh-CN" i="1" baseline="-25000" dirty="0"/>
          </a:p>
          <a:p>
            <a:r>
              <a:rPr lang="en-US" altLang="zh-CN" dirty="0" err="1"/>
              <a:t>V.Index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i="1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4</a:t>
            </a:r>
            <a:r>
              <a:rPr lang="en-US" altLang="zh-CN" dirty="0"/>
              <a:t>	…	</a:t>
            </a:r>
            <a:r>
              <a:rPr lang="en-US" altLang="zh-CN" i="1" dirty="0" err="1"/>
              <a:t>V</a:t>
            </a:r>
            <a:r>
              <a:rPr lang="en-US" altLang="zh-CN" i="1" baseline="-25000" dirty="0" err="1"/>
              <a:t>p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C4D54B-13A0-E27E-9A8C-5D3C98983562}"/>
              </a:ext>
            </a:extLst>
          </p:cNvPr>
          <p:cNvCxnSpPr>
            <a:cxnSpLocks/>
          </p:cNvCxnSpPr>
          <p:nvPr/>
        </p:nvCxnSpPr>
        <p:spPr>
          <a:xfrm>
            <a:off x="609599" y="1219200"/>
            <a:ext cx="73151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EECAA34-01A3-FE8C-62F0-1CA4816D4BB9}"/>
              </a:ext>
            </a:extLst>
          </p:cNvPr>
          <p:cNvCxnSpPr>
            <a:cxnSpLocks/>
          </p:cNvCxnSpPr>
          <p:nvPr/>
        </p:nvCxnSpPr>
        <p:spPr>
          <a:xfrm>
            <a:off x="613793" y="2514600"/>
            <a:ext cx="73110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0560DD-4AFF-4055-E452-257BB997276B}"/>
              </a:ext>
            </a:extLst>
          </p:cNvPr>
          <p:cNvCxnSpPr>
            <a:cxnSpLocks/>
          </p:cNvCxnSpPr>
          <p:nvPr/>
        </p:nvCxnSpPr>
        <p:spPr>
          <a:xfrm>
            <a:off x="1524000" y="838200"/>
            <a:ext cx="0" cy="2062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6DB48F-8ABD-F8D4-5A86-D2BFA5A713FB}"/>
              </a:ext>
            </a:extLst>
          </p:cNvPr>
          <p:cNvCxnSpPr>
            <a:cxnSpLocks/>
          </p:cNvCxnSpPr>
          <p:nvPr/>
        </p:nvCxnSpPr>
        <p:spPr>
          <a:xfrm>
            <a:off x="6858000" y="843793"/>
            <a:ext cx="0" cy="2056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AC8490-78B7-5E68-D17B-0071B1A940F8}"/>
                  </a:ext>
                </a:extLst>
              </p:cNvPr>
              <p:cNvSpPr txBox="1"/>
              <p:nvPr/>
            </p:nvSpPr>
            <p:spPr>
              <a:xfrm>
                <a:off x="457200" y="3048000"/>
                <a:ext cx="8382000" cy="3711593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Classic approaches – K-means based on a </a:t>
                </a:r>
                <a:r>
                  <a:rPr lang="en-US" altLang="zh-CN" i="1" dirty="0"/>
                  <a:t>p</a:t>
                </a:r>
                <a:r>
                  <a:rPr lang="en-US" altLang="zh-CN" dirty="0"/>
                  <a:t> x </a:t>
                </a:r>
                <a:r>
                  <a:rPr lang="en-US" altLang="zh-CN" i="1" dirty="0"/>
                  <a:t>p</a:t>
                </a:r>
                <a:r>
                  <a:rPr lang="en-US" altLang="zh-CN" dirty="0"/>
                  <a:t> correlation matrix (linearity)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Functional mixture likelihood model (assuming </a:t>
                </a:r>
                <a:r>
                  <a:rPr lang="en-US" altLang="zh-CN" i="1" dirty="0"/>
                  <a:t>p</a:t>
                </a:r>
                <a:r>
                  <a:rPr lang="en-US" altLang="zh-CN" dirty="0"/>
                  <a:t> variables contain </a:t>
                </a:r>
                <a:r>
                  <a:rPr lang="en-US" altLang="zh-CN" i="1" dirty="0"/>
                  <a:t>L</a:t>
                </a:r>
                <a:r>
                  <a:rPr lang="en-US" altLang="zh-CN" dirty="0"/>
                  <a:t> clusters):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i="0" smtClean="0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 i="0" smtClean="0">
                                          <a:latin typeface="Cambria Math" panose="020405030504060302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l-GR" altLang="zh-CN" b="1" i="0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>
                                          <a:latin typeface="Cambria Math" panose="020405030504060302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l-GR" altLang="zh-CN" b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d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where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dirty="0"/>
                  <a:t>,…,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are the proportions of different clusters,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>
                                <a:latin typeface="Cambria Math" panose="02040503050406030204" pitchFamily="18" charset="0"/>
                              </a:rPr>
                              <m:t>𝐲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: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1">
                                <a:latin typeface="Cambria Math" panose="02040503050406030204" pitchFamily="18" charset="0"/>
                              </a:rPr>
                              <m:t>𝛍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l-GR" altLang="zh-CN" b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𝚺</m:t>
                        </m:r>
                      </m:e>
                    </m:d>
                  </m:oMath>
                </a14:m>
                <a:r>
                  <a:rPr lang="en-US" altLang="zh-CN" dirty="0"/>
                  <a:t> is a multivariate normal distribution of cluster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(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= 1, …, </a:t>
                </a:r>
                <a:r>
                  <a:rPr lang="en-US" altLang="zh-CN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 </a:t>
                </a:r>
                <a:r>
                  <a:rPr lang="en-US" altLang="zh-CN" dirty="0"/>
                  <a:t>with mean vector</a:t>
                </a:r>
              </a:p>
              <a:p>
                <a:pPr>
                  <a:lnSpc>
                    <a:spcPts val="4000"/>
                  </a:lnSpc>
                </a:pP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             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1" i="0" smtClean="0">
                            <a:latin typeface="Cambria Math" panose="02040503050406030204" pitchFamily="18" charset="0"/>
                          </a:rPr>
                          <m:t>𝛍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 smtClean="0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),…,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S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=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Sup>
                      <m:sSub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  <m:sup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, …,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sSubSup>
                      <m:sSub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  <m:sup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𝑙</m:t>
                            </m:r>
                          </m:sub>
                        </m:sSub>
                      </m:sup>
                    </m:sSub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(fitted by the power equation)</a:t>
                </a:r>
              </a:p>
              <a:p>
                <a:r>
                  <a:rPr lang="en-US" altLang="zh-CN" dirty="0"/>
                  <a:t>and (</a:t>
                </a:r>
                <a:r>
                  <a:rPr lang="en-US" altLang="zh-CN" i="1" dirty="0"/>
                  <a:t>n</a:t>
                </a:r>
                <a:r>
                  <a:rPr lang="en-US" altLang="zh-CN" dirty="0"/>
                  <a:t> </a:t>
                </a:r>
                <a:r>
                  <a:rPr lang="en-US" altLang="zh-CN" dirty="0">
                    <a:sym typeface="Symbol" panose="05050102010706020507" pitchFamily="18" charset="2"/>
                  </a:rPr>
                  <a:t> </a:t>
                </a:r>
                <a:r>
                  <a:rPr lang="en-US" altLang="zh-CN" i="1" dirty="0">
                    <a:sym typeface="Symbol" panose="05050102010706020507" pitchFamily="18" charset="2"/>
                  </a:rPr>
                  <a:t>n</a:t>
                </a:r>
                <a:r>
                  <a:rPr lang="en-US" altLang="zh-CN" dirty="0">
                    <a:sym typeface="Symbol" panose="05050102010706020507" pitchFamily="18" charset="2"/>
                  </a:rPr>
                  <a:t>) </a:t>
                </a:r>
                <a:r>
                  <a:rPr lang="en-US" altLang="zh-CN" dirty="0"/>
                  <a:t>covariance matrix</a:t>
                </a:r>
              </a:p>
              <a:p>
                <a:r>
                  <a:rPr lang="en-US" altLang="zh-CN" dirty="0"/>
                  <a:t>        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l-GR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sSubSup>
                                <m:sSub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⋯</m:t>
                              </m:r>
                            </m:e>
                            <m:e>
                              <m:sSub>
                                <m:sSub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⋱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⋮</m:t>
                              </m:r>
                            </m:e>
                          </m:mr>
                          <m:m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…</m:t>
                              </m:r>
                            </m:e>
                            <m:e>
                              <m:sSubSup>
                                <m:sSub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Sup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  </a:t>
                </a:r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AC8490-78B7-5E68-D17B-0071B1A94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048000"/>
                <a:ext cx="8382000" cy="3711593"/>
              </a:xfrm>
              <a:prstGeom prst="rect">
                <a:avLst/>
              </a:prstGeom>
              <a:blipFill>
                <a:blip r:embed="rId2"/>
                <a:stretch>
                  <a:fillRect l="-508" t="-655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文本框 19">
            <a:extLst>
              <a:ext uri="{FF2B5EF4-FFF2-40B4-BE49-F238E27FC236}">
                <a16:creationId xmlns:a16="http://schemas.microsoft.com/office/drawing/2014/main" id="{789E1197-6875-4F4F-972C-87FB67F58230}"/>
              </a:ext>
            </a:extLst>
          </p:cNvPr>
          <p:cNvSpPr txBox="1"/>
          <p:nvPr/>
        </p:nvSpPr>
        <p:spPr>
          <a:xfrm>
            <a:off x="3886200" y="5715000"/>
            <a:ext cx="3733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(fitted by the first-order structured </a:t>
            </a:r>
            <a:r>
              <a:rPr lang="en-US" altLang="zh-CN" dirty="0" err="1"/>
              <a:t>antedependence</a:t>
            </a:r>
            <a:r>
              <a:rPr lang="en-US" altLang="zh-CN" dirty="0"/>
              <a:t> model (Zhao et al. 2005 et al., </a:t>
            </a:r>
            <a:r>
              <a:rPr lang="en-US" altLang="zh-CN" i="1" dirty="0"/>
              <a:t>Bioinformatics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5350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DDAA-6847-8798-9179-E0D664BE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23</a:t>
            </a:fld>
            <a:endParaRPr lang="en-US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4C61E5B-34F6-32FB-5231-4CADB40FF887}"/>
              </a:ext>
            </a:extLst>
          </p:cNvPr>
          <p:cNvSpPr txBox="1"/>
          <p:nvPr/>
        </p:nvSpPr>
        <p:spPr>
          <a:xfrm>
            <a:off x="76200" y="252610"/>
            <a:ext cx="79248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A Hybrid of the EM Algorithm </a:t>
            </a:r>
          </a:p>
          <a:p>
            <a:pPr algn="ctr"/>
            <a:r>
              <a:rPr lang="en-US" altLang="zh-CN" sz="2800" b="1" dirty="0"/>
              <a:t>Implemented with the Simplex Algorithm</a:t>
            </a:r>
            <a:endParaRPr lang="zh-CN" altLang="en-US" sz="2800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9499916-F2EB-9E9C-A330-AF7D32C83145}"/>
                  </a:ext>
                </a:extLst>
              </p:cNvPr>
              <p:cNvSpPr txBox="1"/>
              <p:nvPr/>
            </p:nvSpPr>
            <p:spPr>
              <a:xfrm>
                <a:off x="381000" y="1447800"/>
                <a:ext cx="8534400" cy="47943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>
                    <a:latin typeface="+mj-lt"/>
                  </a:rPr>
                  <a:t>E step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Π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𝑙𝑗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𝑙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l-GR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l-GR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+…+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b="1"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: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b="1">
                                      <a:latin typeface="Cambria Math" panose="02040503050406030204" pitchFamily="18" charset="0"/>
                                    </a:rPr>
                                    <m:t>𝛍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l-GR" altLang="zh-CN" b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𝚺</m:t>
                              </m:r>
                            </m:e>
                          </m:d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=1,…,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𝐿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;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=1, …,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𝑝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m:rPr>
                          <m:sty m:val="p"/>
                        </m:rPr>
                        <a:rPr lang="en-US" altLang="zh-CN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posterior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/>
                <a:endParaRPr lang="en-US" altLang="zh-CN" b="0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altLang="zh-CN" b="1" dirty="0"/>
                  <a:t>M step</a:t>
                </a:r>
              </a:p>
              <a:p>
                <a:pPr/>
                <a:endParaRPr lang="en-US" altLang="zh-CN" dirty="0"/>
              </a:p>
              <a:p>
                <a:pPr/>
                <a:r>
                  <a:rPr lang="en-US" altLang="zh-CN" dirty="0"/>
                  <a:t>Three groups of parameters:</a:t>
                </a:r>
              </a:p>
              <a:p>
                <a:pPr/>
                <a:endParaRPr lang="en-US" altLang="zh-CN" dirty="0"/>
              </a:p>
              <a:p>
                <a:pPr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𝜋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Π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b="0" dirty="0">
                    <a:latin typeface="Cambria Math" panose="02040503050406030204" pitchFamily="18" charset="0"/>
                  </a:rPr>
                  <a:t>(prior)</a:t>
                </a:r>
              </a:p>
              <a:p>
                <a:pPr/>
                <a14:m>
                  <m:oMath xmlns:m="http://schemas.openxmlformats.org/officeDocument/2006/math">
                    <m:d>
                      <m:dPr>
                        <m:ctrlPr>
                          <a:rPr lang="en-US" altLang="zh-CN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 (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</m:oMath>
                </a14:m>
                <a:r>
                  <a:rPr lang="en-US" altLang="zh-CN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𝛽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𝑙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dirty="0"/>
                  <a:t> estimated by the simplex algorithm,</a:t>
                </a:r>
              </a:p>
              <a:p>
                <a:pPr/>
                <a:r>
                  <a:rPr lang="en-US" altLang="zh-CN" dirty="0"/>
                  <a:t>(3) SAD(1)-fitted parameters estimated by the simplex algorithm</a:t>
                </a:r>
              </a:p>
              <a:p>
                <a:pPr/>
                <a:endParaRPr lang="en-US" altLang="zh-CN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The optimal number of clusters can be determined according to the AIC or BIC curve.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altLang="zh-CN" dirty="0"/>
                  <a:t>Under optimal clustering, each variable is characterized by a posterior probability, which is used to determine which cluster this variable belongs to.</a:t>
                </a:r>
                <a:endParaRPr lang="zh-CN" altLang="en-US" dirty="0"/>
              </a:p>
            </p:txBody>
          </p:sp>
        </mc:Choice>
        <mc:Fallback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9499916-F2EB-9E9C-A330-AF7D32C83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1447800"/>
                <a:ext cx="8534400" cy="4794326"/>
              </a:xfrm>
              <a:prstGeom prst="rect">
                <a:avLst/>
              </a:prstGeom>
              <a:blipFill>
                <a:blip r:embed="rId2"/>
                <a:stretch>
                  <a:fillRect l="-643" t="-763" b="-10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>
            <a:extLst>
              <a:ext uri="{FF2B5EF4-FFF2-40B4-BE49-F238E27FC236}">
                <a16:creationId xmlns:a16="http://schemas.microsoft.com/office/drawing/2014/main" id="{65972C25-9A50-EEA1-8D53-5EA675528640}"/>
              </a:ext>
            </a:extLst>
          </p:cNvPr>
          <p:cNvSpPr txBox="1"/>
          <p:nvPr/>
        </p:nvSpPr>
        <p:spPr>
          <a:xfrm>
            <a:off x="5486400" y="2895600"/>
            <a:ext cx="3276600" cy="116955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12121"/>
                </a:solidFill>
                <a:effectLst/>
                <a:latin typeface="Roboto" panose="02000000000000000000" pitchFamily="2" charset="0"/>
              </a:rPr>
              <a:t>Kim BR, Zhang L, Berg A, Fan J, Wu R. A computational approach to the functional clustering of periodic gene-expression profiles. Genetics. 2008 Oct;180(2):821-34.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957793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DDAA-6847-8798-9179-E0D664BE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24</a:t>
            </a:fld>
            <a:endParaRPr lang="en-US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B1C1F9-571E-EDA8-9257-85D0F3A01BB8}"/>
              </a:ext>
            </a:extLst>
          </p:cNvPr>
          <p:cNvSpPr txBox="1"/>
          <p:nvPr/>
        </p:nvSpPr>
        <p:spPr>
          <a:xfrm>
            <a:off x="76200" y="25261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Example</a:t>
            </a:r>
            <a:endParaRPr lang="zh-CN" altLang="en-US" sz="2800" b="1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C07A1FA-0157-B1CF-F0F7-3EC72C6FD7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1079000"/>
            <a:ext cx="7696200" cy="505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3122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38BDE35B-5D2F-20F3-0C90-4B7DB7C6E884}"/>
              </a:ext>
            </a:extLst>
          </p:cNvPr>
          <p:cNvSpPr txBox="1"/>
          <p:nvPr/>
        </p:nvSpPr>
        <p:spPr>
          <a:xfrm>
            <a:off x="76200" y="252610"/>
            <a:ext cx="7924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/>
              <a:t>Functional Clustering</a:t>
            </a:r>
            <a:endParaRPr lang="zh-CN" altLang="en-US" sz="2800" b="1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09939E-8A1A-8349-E3CD-CBA0AB92FB17}"/>
              </a:ext>
            </a:extLst>
          </p:cNvPr>
          <p:cNvSpPr txBox="1"/>
          <p:nvPr/>
        </p:nvSpPr>
        <p:spPr>
          <a:xfrm>
            <a:off x="609600" y="838200"/>
            <a:ext cx="7315197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ID	Var1	Var2	Var3	Var4	…	</a:t>
            </a:r>
            <a:r>
              <a:rPr lang="en-US" altLang="zh-CN" dirty="0" err="1"/>
              <a:t>Varp</a:t>
            </a:r>
            <a:r>
              <a:rPr lang="en-US" altLang="zh-CN" dirty="0"/>
              <a:t>     </a:t>
            </a:r>
            <a:r>
              <a:rPr lang="en-US" altLang="zh-CN" dirty="0" err="1"/>
              <a:t>S.Index</a:t>
            </a:r>
            <a:endParaRPr lang="en-US" altLang="zh-CN" dirty="0"/>
          </a:p>
          <a:p>
            <a:endParaRPr lang="en-US" altLang="zh-CN" sz="800" i="1" dirty="0"/>
          </a:p>
          <a:p>
            <a:r>
              <a:rPr lang="en-US" altLang="zh-CN" dirty="0"/>
              <a:t>1	</a:t>
            </a:r>
            <a:r>
              <a:rPr lang="en-US" altLang="zh-CN" i="1" dirty="0"/>
              <a:t>y</a:t>
            </a:r>
            <a:r>
              <a:rPr lang="en-US" altLang="zh-CN" baseline="-25000" dirty="0"/>
              <a:t>11 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2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4</a:t>
            </a:r>
            <a:r>
              <a:rPr lang="en-US" altLang="zh-CN" baseline="-25000" dirty="0"/>
              <a:t>1</a:t>
            </a:r>
            <a:r>
              <a:rPr lang="en-US" altLang="zh-CN" dirty="0"/>
              <a:t>	…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1</a:t>
            </a:r>
          </a:p>
          <a:p>
            <a:r>
              <a:rPr lang="en-US" altLang="zh-CN" dirty="0"/>
              <a:t>2	</a:t>
            </a:r>
            <a:r>
              <a:rPr lang="en-US" altLang="zh-CN" i="1" dirty="0"/>
              <a:t>y</a:t>
            </a:r>
            <a:r>
              <a:rPr lang="en-US" altLang="zh-CN" baseline="-25000" dirty="0"/>
              <a:t>12 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2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baseline="-25000" dirty="0"/>
              <a:t>42</a:t>
            </a:r>
            <a:r>
              <a:rPr lang="en-US" altLang="zh-CN" dirty="0"/>
              <a:t>	…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2</a:t>
            </a:r>
          </a:p>
          <a:p>
            <a:r>
              <a:rPr lang="en-US" altLang="zh-CN" dirty="0"/>
              <a:t>…	…	…	…	…	…	…	…</a:t>
            </a:r>
          </a:p>
          <a:p>
            <a:r>
              <a:rPr lang="en-US" altLang="zh-CN" i="1" dirty="0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baseline="-25000" dirty="0"/>
              <a:t>1</a:t>
            </a:r>
            <a:r>
              <a:rPr lang="en-US" altLang="zh-CN" i="1" baseline="-25000" dirty="0"/>
              <a:t>n 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2n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3n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baseline="-25000" dirty="0"/>
              <a:t>4</a:t>
            </a:r>
            <a:r>
              <a:rPr lang="en-US" altLang="zh-CN" i="1" baseline="-25000" dirty="0"/>
              <a:t>n</a:t>
            </a:r>
            <a:r>
              <a:rPr lang="en-US" altLang="zh-CN" dirty="0"/>
              <a:t>	…	</a:t>
            </a:r>
            <a:r>
              <a:rPr lang="en-US" altLang="zh-CN" i="1" dirty="0" err="1"/>
              <a:t>y</a:t>
            </a:r>
            <a:r>
              <a:rPr lang="en-US" altLang="zh-CN" i="1" baseline="-25000" dirty="0" err="1"/>
              <a:t>pn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n</a:t>
            </a:r>
          </a:p>
          <a:p>
            <a:endParaRPr lang="en-US" altLang="zh-CN" i="1" baseline="-25000" dirty="0"/>
          </a:p>
          <a:p>
            <a:r>
              <a:rPr lang="en-US" altLang="zh-CN" dirty="0" err="1"/>
              <a:t>V.Index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i="1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4</a:t>
            </a:r>
            <a:r>
              <a:rPr lang="en-US" altLang="zh-CN" dirty="0"/>
              <a:t>	…	</a:t>
            </a:r>
            <a:r>
              <a:rPr lang="en-US" altLang="zh-CN" i="1" dirty="0" err="1"/>
              <a:t>V</a:t>
            </a:r>
            <a:r>
              <a:rPr lang="en-US" altLang="zh-CN" i="1" baseline="-25000" dirty="0" err="1"/>
              <a:t>p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C4D54B-13A0-E27E-9A8C-5D3C98983562}"/>
              </a:ext>
            </a:extLst>
          </p:cNvPr>
          <p:cNvCxnSpPr>
            <a:cxnSpLocks/>
          </p:cNvCxnSpPr>
          <p:nvPr/>
        </p:nvCxnSpPr>
        <p:spPr>
          <a:xfrm>
            <a:off x="609599" y="1219200"/>
            <a:ext cx="73151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EECAA34-01A3-FE8C-62F0-1CA4816D4BB9}"/>
              </a:ext>
            </a:extLst>
          </p:cNvPr>
          <p:cNvCxnSpPr>
            <a:cxnSpLocks/>
          </p:cNvCxnSpPr>
          <p:nvPr/>
        </p:nvCxnSpPr>
        <p:spPr>
          <a:xfrm>
            <a:off x="613793" y="2514600"/>
            <a:ext cx="73110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0560DD-4AFF-4055-E452-257BB997276B}"/>
              </a:ext>
            </a:extLst>
          </p:cNvPr>
          <p:cNvCxnSpPr>
            <a:cxnSpLocks/>
          </p:cNvCxnSpPr>
          <p:nvPr/>
        </p:nvCxnSpPr>
        <p:spPr>
          <a:xfrm>
            <a:off x="1524000" y="838200"/>
            <a:ext cx="0" cy="2062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6DB48F-8ABD-F8D4-5A86-D2BFA5A713FB}"/>
              </a:ext>
            </a:extLst>
          </p:cNvPr>
          <p:cNvCxnSpPr>
            <a:cxnSpLocks/>
          </p:cNvCxnSpPr>
          <p:nvPr/>
        </p:nvCxnSpPr>
        <p:spPr>
          <a:xfrm>
            <a:off x="6858000" y="843793"/>
            <a:ext cx="0" cy="2056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>
        <mc:Choice xmlns:a14="http://schemas.microsoft.com/office/drawing/2010/main"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AC8490-78B7-5E68-D17B-0071B1A940F8}"/>
                  </a:ext>
                </a:extLst>
              </p:cNvPr>
              <p:cNvSpPr txBox="1"/>
              <p:nvPr/>
            </p:nvSpPr>
            <p:spPr>
              <a:xfrm>
                <a:off x="457200" y="3048000"/>
                <a:ext cx="8382000" cy="2467086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Functional mixture likelihood model: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var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𝑝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>
                                          <a:latin typeface="Cambria Math" panose="020405030504060302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l-GR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 smtClean="0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>
                                          <a:latin typeface="Cambria Math" panose="020405030504060302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𝐿</m:t>
                                      </m:r>
                                    </m:sub>
                                  </m:sSub>
                                  <m:r>
                                    <a:rPr lang="en-US" altLang="zh-CN" i="1" smtClean="0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l-GR" altLang="zh-CN" b="1" smtClean="0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clustering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variabes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  <a:p>
                <a:pPr/>
                <a:endParaRPr lang="en-US" altLang="zh-CN" dirty="0"/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n-US" altLang="zh-CN">
                          <a:latin typeface="Cambria Math" panose="02040503050406030204" pitchFamily="18" charset="0"/>
                        </a:rPr>
                        <m:t>sub</m:t>
                      </m:r>
                      <m:d>
                        <m:d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∏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>
                                          <a:latin typeface="Cambria Math" panose="020405030504060302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l-GR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+…+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zh-CN" altLang="en-US" i="1">
                                      <a:latin typeface="Cambria Math" panose="02040503050406030204" pitchFamily="18" charset="0"/>
                                    </a:rPr>
                                    <m:t>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𝐾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b="1">
                                          <a:latin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:</m:t>
                                  </m:r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zh-CN" altLang="en-US" b="1">
                                          <a:latin typeface="Cambria Math" panose="02040503050406030204" pitchFamily="18" charset="0"/>
                                        </a:rPr>
                                        <m:t>𝛍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𝐾</m:t>
                                      </m:r>
                                    </m:sub>
                                  </m:s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l-GR" altLang="zh-CN" b="1">
                                      <a:latin typeface="Cambria Math" panose="02040503050406030204" pitchFamily="18" charset="0"/>
                                    </a:rPr>
                                    <m:t>𝚺</m:t>
                                  </m:r>
                                </m:e>
                              </m:d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     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clustering</m:t>
                          </m:r>
                          <m:r>
                            <a:rPr lang="en-US" altLang="zh-CN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>
                              <a:latin typeface="Cambria Math" panose="02040503050406030204" pitchFamily="18" charset="0"/>
                            </a:rPr>
                            <m:t>subjects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DAC8490-78B7-5E68-D17B-0071B1A940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7200" y="3048000"/>
                <a:ext cx="8382000" cy="2467086"/>
              </a:xfrm>
              <a:prstGeom prst="rect">
                <a:avLst/>
              </a:prstGeom>
              <a:blipFill>
                <a:blip r:embed="rId2"/>
                <a:stretch>
                  <a:fillRect l="-508" t="-983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58B0709-9FCD-F383-F404-CADEB6747FCA}"/>
              </a:ext>
            </a:extLst>
          </p:cNvPr>
          <p:cNvSpPr txBox="1"/>
          <p:nvPr/>
        </p:nvSpPr>
        <p:spPr>
          <a:xfrm>
            <a:off x="381000" y="5682060"/>
            <a:ext cx="85344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/>
            <a:r>
              <a:rPr lang="en-US" altLang="zh-CN" dirty="0">
                <a:latin typeface="+mn-ea"/>
              </a:rPr>
              <a:t>In medical research, classifying subjects into distinct groups based on their similarity of variable variability pattern is of great importance for designing precise medicine.</a:t>
            </a:r>
            <a:endParaRPr lang="zh-CN" altLang="en-US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7907790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DDAA-6847-8798-9179-E0D664BE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26</a:t>
            </a:fld>
            <a:endParaRPr lang="en-US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1ECC792-25CF-14E2-F180-9C97D8DCFAC5}"/>
              </a:ext>
            </a:extLst>
          </p:cNvPr>
          <p:cNvSpPr txBox="1"/>
          <p:nvPr/>
        </p:nvSpPr>
        <p:spPr>
          <a:xfrm>
            <a:off x="76200" y="329947"/>
            <a:ext cx="79403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+mj-lt"/>
                <a:ea typeface="Arial Unicode MS" panose="020B0604020202020204" charset="-122"/>
              </a:rPr>
              <a:t>     </a:t>
            </a:r>
            <a:r>
              <a:rPr lang="en-US" altLang="zh-CN" sz="2800" b="1" dirty="0">
                <a:latin typeface="+mj-lt"/>
                <a:ea typeface="Arial Unicode MS" panose="020B0604020202020204" charset="-122"/>
              </a:rPr>
              <a:t>Comparison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E147F87-FD57-DCE4-D506-52F6730E61C5}"/>
              </a:ext>
            </a:extLst>
          </p:cNvPr>
          <p:cNvSpPr txBox="1"/>
          <p:nvPr/>
        </p:nvSpPr>
        <p:spPr>
          <a:xfrm>
            <a:off x="457200" y="990600"/>
            <a:ext cx="7661072" cy="1600438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b="1" dirty="0"/>
              <a:t>	K-means			Functional Clustering</a:t>
            </a:r>
          </a:p>
          <a:p>
            <a:endParaRPr lang="en-US" altLang="zh-CN" sz="800" dirty="0"/>
          </a:p>
          <a:p>
            <a:r>
              <a:rPr lang="en-US" altLang="zh-CN" dirty="0"/>
              <a:t>1	Linearity				Nonlinearity (omnipresent)</a:t>
            </a:r>
          </a:p>
          <a:p>
            <a:r>
              <a:rPr lang="en-US" altLang="zh-CN" dirty="0"/>
              <a:t>2	Correlation/distance                   	Functional pattern</a:t>
            </a:r>
          </a:p>
          <a:p>
            <a:r>
              <a:rPr lang="en-US" altLang="zh-CN" dirty="0"/>
              <a:t>3	Phenomenological observation	Mechanistic exploration</a:t>
            </a:r>
          </a:p>
          <a:p>
            <a:r>
              <a:rPr lang="en-US" altLang="zh-CN" dirty="0"/>
              <a:t>4	Statistical significance 		First Principle (physical law)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66E89F2-AB88-7EF9-1FED-6E69E06AD437}"/>
              </a:ext>
            </a:extLst>
          </p:cNvPr>
          <p:cNvSpPr txBox="1"/>
          <p:nvPr/>
        </p:nvSpPr>
        <p:spPr>
          <a:xfrm>
            <a:off x="457200" y="2895600"/>
            <a:ext cx="4191000" cy="313932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Functional clustering also plays a role in graph theory</a:t>
            </a:r>
          </a:p>
          <a:p>
            <a:endParaRPr lang="en-US" altLang="zh-CN" dirty="0"/>
          </a:p>
          <a:p>
            <a:r>
              <a:rPr lang="en-US" altLang="zh-CN" dirty="0"/>
              <a:t>Subnetwork community detection</a:t>
            </a:r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top-down approach: dividing the network into smaller subnetworks (</a:t>
            </a:r>
            <a:r>
              <a:rPr lang="en-US" altLang="zh-CN" dirty="0" err="1"/>
              <a:t>Viles</a:t>
            </a:r>
            <a:r>
              <a:rPr lang="en-US" altLang="zh-CN" dirty="0"/>
              <a:t> and O’Malley 2023)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A bottom-up approach: clustering nodes into multiple subsets each forming a subnetwork</a:t>
            </a:r>
          </a:p>
        </p:txBody>
      </p:sp>
      <p:pic>
        <p:nvPicPr>
          <p:cNvPr id="7170" name="Picture 2" descr="Community Detection Based on Social Influence in Large Scale Networks |  SpringerLink">
            <a:extLst>
              <a:ext uri="{FF2B5EF4-FFF2-40B4-BE49-F238E27FC236}">
                <a16:creationId xmlns:a16="http://schemas.microsoft.com/office/drawing/2014/main" id="{5C6F9418-19AA-FE8B-B848-BB441E336B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3357918"/>
            <a:ext cx="3414712" cy="21236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4D8C73F-DA38-DAA0-9130-B1778593C686}"/>
              </a:ext>
            </a:extLst>
          </p:cNvPr>
          <p:cNvSpPr txBox="1"/>
          <p:nvPr/>
        </p:nvSpPr>
        <p:spPr>
          <a:xfrm>
            <a:off x="4953000" y="5562600"/>
            <a:ext cx="392613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 err="1">
                <a:solidFill>
                  <a:srgbClr val="292B2C"/>
                </a:solidFill>
                <a:effectLst/>
                <a:latin typeface="Nunito Sans" pitchFamily="2" charset="0"/>
              </a:rPr>
              <a:t>Viles</a:t>
            </a:r>
            <a:r>
              <a:rPr lang="en-US" altLang="zh-CN" sz="1400" b="0" i="0" dirty="0">
                <a:solidFill>
                  <a:srgbClr val="292B2C"/>
                </a:solidFill>
                <a:effectLst/>
                <a:latin typeface="Nunito Sans" pitchFamily="2" charset="0"/>
              </a:rPr>
              <a:t> WD, O’Malley AJ (2023) </a:t>
            </a:r>
            <a:r>
              <a:rPr lang="en-US" altLang="zh-CN" sz="1400" b="0" i="1" dirty="0">
                <a:solidFill>
                  <a:srgbClr val="292B2C"/>
                </a:solidFill>
                <a:effectLst/>
                <a:latin typeface="Nunito Sans" pitchFamily="2" charset="0"/>
              </a:rPr>
              <a:t>Constrained Community Detection in Social Networks</a:t>
            </a:r>
            <a:r>
              <a:rPr lang="en-US" altLang="zh-CN" sz="1400" b="0" i="0" dirty="0">
                <a:solidFill>
                  <a:srgbClr val="292B2C"/>
                </a:solidFill>
                <a:effectLst/>
                <a:latin typeface="Nunito Sans" pitchFamily="2" charset="0"/>
              </a:rPr>
              <a:t>, N Engl J STAT DATA SCI, 1-12, 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506640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DDAA-6847-8798-9179-E0D664BE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27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DD13CC9-76EE-44D9-8D05-76AB8FB70595}"/>
              </a:ext>
            </a:extLst>
          </p:cNvPr>
          <p:cNvSpPr txBox="1"/>
          <p:nvPr/>
        </p:nvSpPr>
        <p:spPr>
          <a:xfrm>
            <a:off x="2209800" y="192439"/>
            <a:ext cx="4572000" cy="5305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800" b="1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5 Graphical models</a:t>
            </a:r>
            <a:endParaRPr lang="en-US" altLang="zh-CN" sz="2800" kern="100" dirty="0">
              <a:solidFill>
                <a:srgbClr val="00206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C2ACE9A5-DAC9-12D2-0371-41C96A1E9BCA}"/>
              </a:ext>
            </a:extLst>
          </p:cNvPr>
          <p:cNvSpPr txBox="1"/>
          <p:nvPr/>
        </p:nvSpPr>
        <p:spPr>
          <a:xfrm>
            <a:off x="533400" y="826250"/>
            <a:ext cx="8305800" cy="594008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</a:rPr>
              <a:t>Aim </a:t>
            </a:r>
            <a:r>
              <a:rPr lang="en-US" altLang="zh-CN" sz="20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</a:rPr>
              <a:t>to represent the dependencies and independencies among a set of random variables using graphs.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</a:rPr>
              <a:t>Characterize the causal relationships among the variables in a domain, infer the values of some variables given the values of others, or learn the structure and parameters of the model from data.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</a:rPr>
              <a:t>Directed or undirected, depending on the direction of the edges.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</a:rPr>
              <a:t>Some common graphical models are Bayesian networks, Markov networks, hidden Markov models, and conditional random fields.</a:t>
            </a:r>
          </a:p>
          <a:p>
            <a:endParaRPr lang="en-US" altLang="zh-CN" sz="800" dirty="0">
              <a:solidFill>
                <a:srgbClr val="002060"/>
              </a:solidFill>
              <a:latin typeface="+mj-lt"/>
              <a:ea typeface="Times New Roman" panose="02020603050405020304" pitchFamily="18" charset="0"/>
            </a:endParaRPr>
          </a:p>
          <a:p>
            <a:r>
              <a:rPr lang="en-US" altLang="zh-CN" sz="2000" b="1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</a:rPr>
              <a:t>These models are limited:</a:t>
            </a:r>
          </a:p>
          <a:p>
            <a:pPr marL="342900" indent="-342900">
              <a:buAutoNum type="arabicParenBoth"/>
            </a:pPr>
            <a:r>
              <a:rPr lang="en-US" altLang="zh-CN" sz="200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</a:rPr>
              <a:t>Can only detect </a:t>
            </a:r>
            <a:r>
              <a:rPr lang="en-US" altLang="zh-CN" sz="20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</a:rPr>
              <a:t>part of interaction properties, </a:t>
            </a:r>
            <a:r>
              <a:rPr lang="en-US" altLang="zh-CN" sz="200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</a:rPr>
              <a:t>failing to capture a full set of bi-directionality, sign, and weight.</a:t>
            </a:r>
          </a:p>
          <a:p>
            <a:pPr marL="342900" indent="-342900">
              <a:buAutoNum type="arabicParenBoth"/>
            </a:pPr>
            <a:r>
              <a:rPr lang="en-US" altLang="zh-CN" sz="200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</a:rPr>
              <a:t>Fail to reconstruct large-scale networks from high-dimensional data.</a:t>
            </a:r>
          </a:p>
          <a:p>
            <a:pPr marL="342900" indent="-342900">
              <a:buAutoNum type="arabicParenBoth"/>
            </a:pPr>
            <a:r>
              <a:rPr lang="en-US" altLang="zh-CN" sz="200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</a:rPr>
              <a:t>Can only reconstruct an overall network from a large population of samples, unable to characterize individualized or context-specific networks</a:t>
            </a:r>
            <a:endParaRPr lang="en-US" altLang="zh-CN" sz="2000" dirty="0">
              <a:solidFill>
                <a:srgbClr val="002060"/>
              </a:solidFill>
              <a:effectLst/>
              <a:latin typeface="+mj-lt"/>
              <a:ea typeface="Times New Roman" panose="02020603050405020304" pitchFamily="18" charset="0"/>
            </a:endParaRPr>
          </a:p>
          <a:p>
            <a:pPr marL="342900" indent="-342900">
              <a:buAutoNum type="arabicParenBoth"/>
            </a:pPr>
            <a:r>
              <a:rPr lang="en-US" altLang="zh-CN" sz="200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</a:rPr>
              <a:t>No general framework is available to characterize high-order interactions across different data  domains and scenarios.</a:t>
            </a:r>
            <a:endParaRPr lang="zh-CN" altLang="zh-CN" sz="2000" dirty="0">
              <a:solidFill>
                <a:srgbClr val="002060"/>
              </a:solidFill>
              <a:effectLst/>
              <a:latin typeface="+mj-lt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144786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>
            <a:extLst>
              <a:ext uri="{FF2B5EF4-FFF2-40B4-BE49-F238E27FC236}">
                <a16:creationId xmlns:a16="http://schemas.microsoft.com/office/drawing/2014/main" id="{A1F6C7EF-2C1F-08F8-C933-7D27C2A01EE0}"/>
              </a:ext>
            </a:extLst>
          </p:cNvPr>
          <p:cNvSpPr/>
          <p:nvPr/>
        </p:nvSpPr>
        <p:spPr>
          <a:xfrm>
            <a:off x="3581400" y="4073439"/>
            <a:ext cx="2667000" cy="40419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108C2ECD-44D0-62AA-F016-F8DBB673F479}"/>
              </a:ext>
            </a:extLst>
          </p:cNvPr>
          <p:cNvSpPr/>
          <p:nvPr/>
        </p:nvSpPr>
        <p:spPr>
          <a:xfrm>
            <a:off x="5257800" y="3352800"/>
            <a:ext cx="3352800" cy="5334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C09939E-8A1A-8349-E3CD-CBA0AB92FB17}"/>
              </a:ext>
            </a:extLst>
          </p:cNvPr>
          <p:cNvSpPr txBox="1"/>
          <p:nvPr/>
        </p:nvSpPr>
        <p:spPr>
          <a:xfrm>
            <a:off x="609600" y="838200"/>
            <a:ext cx="7315197" cy="2062103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dirty="0"/>
              <a:t>ID	Var1	Var2	Var3	Var4	…	</a:t>
            </a:r>
            <a:r>
              <a:rPr lang="en-US" altLang="zh-CN" dirty="0" err="1"/>
              <a:t>Varp</a:t>
            </a:r>
            <a:r>
              <a:rPr lang="en-US" altLang="zh-CN" dirty="0"/>
              <a:t>     </a:t>
            </a:r>
            <a:r>
              <a:rPr lang="en-US" altLang="zh-CN" dirty="0" err="1"/>
              <a:t>S.Index</a:t>
            </a:r>
            <a:endParaRPr lang="en-US" altLang="zh-CN" dirty="0"/>
          </a:p>
          <a:p>
            <a:endParaRPr lang="en-US" altLang="zh-CN" sz="800" i="1" dirty="0"/>
          </a:p>
          <a:p>
            <a:r>
              <a:rPr lang="en-US" altLang="zh-CN" dirty="0"/>
              <a:t>1	</a:t>
            </a:r>
            <a:r>
              <a:rPr lang="en-US" altLang="zh-CN" i="1" dirty="0"/>
              <a:t>y</a:t>
            </a:r>
            <a:r>
              <a:rPr lang="en-US" altLang="zh-CN" baseline="-25000" dirty="0"/>
              <a:t>11 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2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4</a:t>
            </a:r>
            <a:r>
              <a:rPr lang="en-US" altLang="zh-CN" baseline="-25000" dirty="0"/>
              <a:t>1</a:t>
            </a:r>
            <a:r>
              <a:rPr lang="en-US" altLang="zh-CN" dirty="0"/>
              <a:t>	…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1</a:t>
            </a:r>
          </a:p>
          <a:p>
            <a:r>
              <a:rPr lang="en-US" altLang="zh-CN" dirty="0"/>
              <a:t>2	</a:t>
            </a:r>
            <a:r>
              <a:rPr lang="en-US" altLang="zh-CN" i="1" dirty="0"/>
              <a:t>y</a:t>
            </a:r>
            <a:r>
              <a:rPr lang="en-US" altLang="zh-CN" baseline="-25000" dirty="0"/>
              <a:t>12 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2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baseline="-25000" dirty="0"/>
              <a:t>42</a:t>
            </a:r>
            <a:r>
              <a:rPr lang="en-US" altLang="zh-CN" dirty="0"/>
              <a:t>	…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p</a:t>
            </a:r>
            <a:r>
              <a:rPr lang="en-US" altLang="zh-CN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baseline="-25000" dirty="0"/>
              <a:t>2</a:t>
            </a:r>
          </a:p>
          <a:p>
            <a:r>
              <a:rPr lang="en-US" altLang="zh-CN" dirty="0"/>
              <a:t>…	…	…	…	…	…	…	…</a:t>
            </a:r>
          </a:p>
          <a:p>
            <a:r>
              <a:rPr lang="en-US" altLang="zh-CN" i="1" dirty="0"/>
              <a:t>n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baseline="-25000" dirty="0"/>
              <a:t>1</a:t>
            </a:r>
            <a:r>
              <a:rPr lang="en-US" altLang="zh-CN" i="1" baseline="-25000" dirty="0"/>
              <a:t>n 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2n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i="1" baseline="-25000" dirty="0"/>
              <a:t>3n</a:t>
            </a:r>
            <a:r>
              <a:rPr lang="en-US" altLang="zh-CN" dirty="0"/>
              <a:t>	</a:t>
            </a:r>
            <a:r>
              <a:rPr lang="en-US" altLang="zh-CN" i="1" dirty="0"/>
              <a:t>y</a:t>
            </a:r>
            <a:r>
              <a:rPr lang="en-US" altLang="zh-CN" baseline="-25000" dirty="0"/>
              <a:t>4</a:t>
            </a:r>
            <a:r>
              <a:rPr lang="en-US" altLang="zh-CN" i="1" baseline="-25000" dirty="0"/>
              <a:t>n</a:t>
            </a:r>
            <a:r>
              <a:rPr lang="en-US" altLang="zh-CN" dirty="0"/>
              <a:t>	…	</a:t>
            </a:r>
            <a:r>
              <a:rPr lang="en-US" altLang="zh-CN" i="1" dirty="0" err="1"/>
              <a:t>y</a:t>
            </a:r>
            <a:r>
              <a:rPr lang="en-US" altLang="zh-CN" i="1" baseline="-25000" dirty="0" err="1"/>
              <a:t>pn</a:t>
            </a:r>
            <a:r>
              <a:rPr lang="en-US" altLang="zh-CN" dirty="0"/>
              <a:t>	</a:t>
            </a:r>
            <a:r>
              <a:rPr lang="en-US" altLang="zh-CN" i="1" dirty="0"/>
              <a:t>S</a:t>
            </a:r>
            <a:r>
              <a:rPr lang="en-US" altLang="zh-CN" i="1" baseline="-25000" dirty="0"/>
              <a:t>n</a:t>
            </a:r>
          </a:p>
          <a:p>
            <a:endParaRPr lang="en-US" altLang="zh-CN" i="1" baseline="-25000" dirty="0"/>
          </a:p>
          <a:p>
            <a:r>
              <a:rPr lang="en-US" altLang="zh-CN" dirty="0" err="1"/>
              <a:t>V.Index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1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i="1" baseline="-25000" dirty="0"/>
              <a:t>2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3</a:t>
            </a:r>
            <a:r>
              <a:rPr lang="en-US" altLang="zh-CN" dirty="0"/>
              <a:t>	</a:t>
            </a:r>
            <a:r>
              <a:rPr lang="en-US" altLang="zh-CN" i="1" dirty="0"/>
              <a:t>V</a:t>
            </a:r>
            <a:r>
              <a:rPr lang="en-US" altLang="zh-CN" baseline="-25000" dirty="0"/>
              <a:t>4</a:t>
            </a:r>
            <a:r>
              <a:rPr lang="en-US" altLang="zh-CN" dirty="0"/>
              <a:t>	…	</a:t>
            </a:r>
            <a:r>
              <a:rPr lang="en-US" altLang="zh-CN" i="1" dirty="0" err="1"/>
              <a:t>V</a:t>
            </a:r>
            <a:r>
              <a:rPr lang="en-US" altLang="zh-CN" i="1" baseline="-25000" dirty="0" err="1"/>
              <a:t>p</a:t>
            </a:r>
            <a:endParaRPr lang="zh-CN" altLang="en-US" dirty="0"/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0C4D54B-13A0-E27E-9A8C-5D3C98983562}"/>
              </a:ext>
            </a:extLst>
          </p:cNvPr>
          <p:cNvCxnSpPr>
            <a:cxnSpLocks/>
          </p:cNvCxnSpPr>
          <p:nvPr/>
        </p:nvCxnSpPr>
        <p:spPr>
          <a:xfrm>
            <a:off x="609599" y="1219200"/>
            <a:ext cx="731519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8EECAA34-01A3-FE8C-62F0-1CA4816D4BB9}"/>
              </a:ext>
            </a:extLst>
          </p:cNvPr>
          <p:cNvCxnSpPr>
            <a:cxnSpLocks/>
          </p:cNvCxnSpPr>
          <p:nvPr/>
        </p:nvCxnSpPr>
        <p:spPr>
          <a:xfrm>
            <a:off x="613793" y="2514600"/>
            <a:ext cx="73110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350560DD-4AFF-4055-E452-257BB997276B}"/>
              </a:ext>
            </a:extLst>
          </p:cNvPr>
          <p:cNvCxnSpPr>
            <a:cxnSpLocks/>
          </p:cNvCxnSpPr>
          <p:nvPr/>
        </p:nvCxnSpPr>
        <p:spPr>
          <a:xfrm>
            <a:off x="1524000" y="838200"/>
            <a:ext cx="0" cy="2062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C6DB48F-8ABD-F8D4-5A86-D2BFA5A713FB}"/>
              </a:ext>
            </a:extLst>
          </p:cNvPr>
          <p:cNvCxnSpPr>
            <a:cxnSpLocks/>
          </p:cNvCxnSpPr>
          <p:nvPr/>
        </p:nvCxnSpPr>
        <p:spPr>
          <a:xfrm>
            <a:off x="6858000" y="843793"/>
            <a:ext cx="0" cy="20565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1973C464-8900-E27E-52D9-34359352693B}"/>
              </a:ext>
            </a:extLst>
          </p:cNvPr>
          <p:cNvSpPr txBox="1"/>
          <p:nvPr/>
        </p:nvSpPr>
        <p:spPr>
          <a:xfrm>
            <a:off x="876298" y="221665"/>
            <a:ext cx="6781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+mj-lt"/>
                <a:ea typeface="Arial Unicode MS" panose="020B0604020202020204" charset="-122"/>
              </a:rPr>
              <a:t>The Extension of Quasi-dynamic Mixed ODE</a:t>
            </a:r>
            <a:endParaRPr lang="zh-CN" altLang="en-US" sz="24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9F488632-79FC-CEFE-2C69-359FB9D0A3ED}"/>
                  </a:ext>
                </a:extLst>
              </p:cNvPr>
              <p:cNvSpPr txBox="1"/>
              <p:nvPr/>
            </p:nvSpPr>
            <p:spPr>
              <a:xfrm>
                <a:off x="381000" y="3324828"/>
                <a:ext cx="8318630" cy="1172500"/>
              </a:xfrm>
              <a:prstGeom prst="rect">
                <a:avLst/>
              </a:prstGeom>
              <a:noFill/>
              <a:ln>
                <a:solidFill>
                  <a:schemeClr val="accent1"/>
                </a:solidFill>
              </a:ln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16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sz="16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1600" i="1" smtClean="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6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r>
                          <a:rPr lang="en-US" sz="16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ctrlPr>
                          <a:rPr lang="en-US" sz="16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sz="1600" i="1" smtClean="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: </m:t>
                        </m:r>
                        <m:sSub>
                          <m:sSubPr>
                            <m:ctrlPr>
                              <a:rPr lang="en-US" sz="160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160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sz="160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sSup>
                          <m:sSupPr>
                            <m:ctrlPr>
                              <a:rPr lang="en-US" altLang="zh-CN" sz="16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m:rPr>
                                <m:brk m:alnAt="25"/>
                              </m:rPr>
                              <a:rPr lang="en-US" altLang="zh-CN" sz="1600" i="1" dirty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𝑗</m:t>
                            </m:r>
                          </m:e>
                          <m:sup>
                            <m:r>
                              <a:rPr lang="en-US" altLang="zh-CN" sz="1600" i="1" dirty="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m:rPr>
                            <m:brk m:alnAt="25"/>
                          </m:rPr>
                          <a:rPr lang="en-US" altLang="zh-CN" sz="1600" i="1" dirty="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altLang="zh-CN" sz="1600" i="1" dirty="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altLang="zh-CN" sz="1600" i="1" dirty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𝑗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←</m:t>
                            </m:r>
                            <m:sSup>
                              <m:sSup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: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  <m:sSup>
                                  <m:sSup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p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  <a:ea typeface="MS Mincho" panose="02020609040205080304" charset="-128"/>
                                        <a:cs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1600" i="1" smtClean="0">
                        <a:latin typeface="Cambria Math" panose="02040503050406030204" pitchFamily="18" charset="0"/>
                        <a:ea typeface="MS Mincho" panose="02020609040205080304" charset="-128"/>
                        <a:cs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sz="1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ctrlPr>
                          <a:rPr lang="en-US" sz="160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naryPr>
                      <m:sub>
                        <m:sSub>
                          <m:sSubPr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m:rPr>
                            <m:brk m:alnAt="25"/>
                          </m:rPr>
                          <a:rPr lang="en-US" sz="1600" i="1" dirty="0" smtClean="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=</m:t>
                        </m:r>
                        <m:r>
                          <a:rPr lang="en-US" sz="1600" i="1" dirty="0" smtClean="0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1</m:t>
                        </m:r>
                      </m:sub>
                      <m:sup>
                        <m:r>
                          <a:rPr lang="en-US" sz="1600" b="0" i="1" dirty="0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nary>
                          <m:naryPr>
                            <m:chr m:val="∑"/>
                            <m:limLoc m:val="subSup"/>
                            <m:ctrlPr>
                              <a:rPr lang="en-US" sz="160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naryPr>
                          <m:sub>
                            <m:sSub>
                              <m:sSubPr>
                                <m:ctrlPr>
                                  <a:rPr lang="en-US" sz="1600" i="1" dirty="0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sz="1600" i="1" dirty="0" smtClean="0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m:rPr>
                                <m:brk m:alnAt="25"/>
                              </m:rPr>
                              <a:rPr lang="en-US" sz="1600" i="1" dirty="0" smtClean="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=</m:t>
                            </m:r>
                            <m:r>
                              <a:rPr lang="en-US" sz="1600" i="1" dirty="0" smtClean="0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lang="en-US" sz="1600" b="0" i="1" dirty="0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𝑝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𝑄</m:t>
                                </m:r>
                              </m:e>
                              <m:sub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  <m:t>←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MS Mincho" panose="02020609040205080304" charset="-128"/>
                                        <a:cs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ea typeface="MS Mincho" panose="02020609040205080304" charset="-128"/>
                                        <a:cs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ctrlPr>
                                  <a:rPr lang="en-US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MS Mincho" panose="02020609040205080304" charset="-128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MS Mincho" panose="02020609040205080304" charset="-128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  <m:d>
                                  <m:d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𝑁</m:t>
                                        </m:r>
                                      </m:e>
                                      <m:sub>
                                        <m:r>
                                          <a:rPr lang="en-US" altLang="zh-CN" sz="1600" i="1">
                                            <a:latin typeface="Cambria Math" panose="02040503050406030204" pitchFamily="18" charset="0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lang="en-US" sz="1600" i="1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  <m:t>: </m:t>
                                </m:r>
                                <m:sSub>
                                  <m:sSubPr>
                                    <m:ctrlPr>
                                      <a:rPr lang="en-US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l-GR" sz="16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Θ</m:t>
                                    </m:r>
                                  </m:e>
                                  <m:sub>
                                    <m:r>
                                      <a:rPr lang="en-US" sz="1600" i="1">
                                        <a:latin typeface="Cambria Math" panose="02040503050406030204" pitchFamily="18" charset="0"/>
                                        <a:cs typeface="Cambria Math" panose="02040503050406030204" pitchFamily="18" charset="0"/>
                                      </a:rPr>
                                      <m:t>𝑗</m:t>
                                    </m:r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MS Mincho" panose="02020609040205080304" charset="-128"/>
                                            <a:cs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sSub>
                                      <m:sSubPr>
                                        <m:ctrlP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Cambria Math" panose="02040503050406030204" pitchFamily="18" charset="0"/>
                                          </a:rPr>
                                          <m:t>𝑗</m:t>
                                        </m:r>
                                      </m:e>
                                      <m:sub>
                                        <m:r>
                                          <a:rPr lang="en-US" sz="1600" i="1">
                                            <a:latin typeface="Cambria Math" panose="02040503050406030204" pitchFamily="18" charset="0"/>
                                            <a:ea typeface="MS Mincho" panose="02020609040205080304" charset="-128"/>
                                            <a:cs typeface="Cambria Math" panose="02040503050406030204" pitchFamily="18" charset="0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sub>
                                </m:sSub>
                              </m:e>
                            </m:d>
                          </m:e>
                        </m:nary>
                      </m:e>
                    </m:nary>
                  </m:oMath>
                </a14:m>
                <a:endParaRPr lang="en-US" sz="1600" dirty="0">
                  <a:latin typeface="Arial" panose="020B0604020202020204" pitchFamily="34" charset="0"/>
                  <a:ea typeface="MS Mincho" panose="02020609040205080304" charset="-128"/>
                  <a:cs typeface="Cambria Math" panose="02040503050406030204" pitchFamily="18" charset="0"/>
                </a:endParaRPr>
              </a:p>
              <a:p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𝑑</m:t>
                            </m:r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MS Mincho" panose="02020609040205080304" charset="-128"/>
                                    <a:cs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num>
                      <m:den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𝑑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</m:oMath>
                </a14:m>
                <a:r>
                  <a:rPr lang="en-US" altLang="zh-CN" sz="1600" dirty="0">
                    <a:cs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6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𝑄</m:t>
                        </m:r>
                      </m:e>
                      <m:sub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6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16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𝑧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600" i="1">
                            <a:latin typeface="Cambria Math" panose="02040503050406030204" pitchFamily="18" charset="0"/>
                            <a:ea typeface="MS Mincho" panose="02020609040205080304" charset="-128"/>
                            <a:cs typeface="Cambria Math" panose="02040503050406030204" pitchFamily="18" charset="0"/>
                          </a:rPr>
                          <m:t>: </m:t>
                        </m:r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altLang="zh-CN" sz="1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sub>
                        </m:sSub>
                      </m:e>
                    </m:d>
                    <m:r>
                      <a:rPr lang="en-US" altLang="zh-CN" sz="1600" b="0" i="1" smtClean="0">
                        <a:latin typeface="Cambria Math" panose="02040503050406030204" pitchFamily="18" charset="0"/>
                        <a:cs typeface="Cambria Math" panose="02040503050406030204" pitchFamily="18" charset="0"/>
                      </a:rPr>
                      <m:t>+</m:t>
                    </m:r>
                    <m:nary>
                      <m:naryPr>
                        <m:chr m:val="∑"/>
                        <m:ctrl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sup>
                      <m:e>
                        <m:sSub>
                          <m:sSub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e>
                              <m: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US" altLang="zh-CN" sz="1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←</m:t>
                            </m:r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  <a:cs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sz="1600" i="1">
                                <a:latin typeface="Cambria Math" panose="02040503050406030204" pitchFamily="18" charset="0"/>
                                <a:ea typeface="MS Mincho" panose="02020609040205080304" charset="-128"/>
                                <a:cs typeface="Cambria Math" panose="02040503050406030204" pitchFamily="18" charset="0"/>
                              </a:rPr>
                              <m:t>: </m:t>
                            </m:r>
                            <m:sSub>
                              <m:sSubPr>
                                <m:ctrlPr>
                                  <a:rPr lang="en-US" altLang="zh-CN" sz="1600" i="1">
                                    <a:latin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sty m:val="p"/>
                                  </m:rPr>
                                  <a:rPr lang="el-GR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Cambria Math" panose="02040503050406030204" pitchFamily="18" charset="0"/>
                                  </a:rPr>
                                  <m:t>Θ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e>
                                  <m:sub>
                                    <m:r>
                                      <a:rPr lang="en-US" altLang="zh-CN" sz="16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←</m:t>
                                </m:r>
                                <m:r>
                                  <a:rPr lang="en-US" altLang="zh-CN" sz="16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𝑗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8" name="TextBox 4">
                <a:extLst>
                  <a:ext uri="{FF2B5EF4-FFF2-40B4-BE49-F238E27FC236}">
                    <a16:creationId xmlns:a16="http://schemas.microsoft.com/office/drawing/2014/main" id="{9F488632-79FC-CEFE-2C69-359FB9D0A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000" y="3324828"/>
                <a:ext cx="8318630" cy="1172500"/>
              </a:xfrm>
              <a:prstGeom prst="rect">
                <a:avLst/>
              </a:prstGeom>
              <a:blipFill>
                <a:blip r:embed="rId2"/>
                <a:stretch>
                  <a:fillRect t="-23590" b="-40000"/>
                </a:stretch>
              </a:blipFill>
              <a:ln>
                <a:solidFill>
                  <a:schemeClr val="accent1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文本框 8">
            <a:extLst>
              <a:ext uri="{FF2B5EF4-FFF2-40B4-BE49-F238E27FC236}">
                <a16:creationId xmlns:a16="http://schemas.microsoft.com/office/drawing/2014/main" id="{246D02EE-8EB8-7B37-7DCB-686202EC27C3}"/>
              </a:ext>
            </a:extLst>
          </p:cNvPr>
          <p:cNvSpPr txBox="1"/>
          <p:nvPr/>
        </p:nvSpPr>
        <p:spPr>
          <a:xfrm>
            <a:off x="533400" y="2957161"/>
            <a:ext cx="66223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Consider a large complex system composed of </a:t>
            </a:r>
            <a:r>
              <a:rPr lang="en-US" altLang="zh-CN" i="1" dirty="0"/>
              <a:t>p</a:t>
            </a:r>
            <a:r>
              <a:rPr lang="en-US" altLang="zh-CN" dirty="0"/>
              <a:t> components</a:t>
            </a:r>
            <a:endParaRPr lang="zh-CN" altLang="en-US" dirty="0"/>
          </a:p>
        </p:txBody>
      </p:sp>
      <p:pic>
        <p:nvPicPr>
          <p:cNvPr id="10" name="Picture 10">
            <a:extLst>
              <a:ext uri="{FF2B5EF4-FFF2-40B4-BE49-F238E27FC236}">
                <a16:creationId xmlns:a16="http://schemas.microsoft.com/office/drawing/2014/main" id="{BDDA88EB-403D-7F66-9938-E69779185BE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69341" t="23682" r="3477" b="23444"/>
          <a:stretch>
            <a:fillRect/>
          </a:stretch>
        </p:blipFill>
        <p:spPr>
          <a:xfrm>
            <a:off x="1295400" y="4533708"/>
            <a:ext cx="1752600" cy="193547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FA74547C-4491-BC3E-CABA-903A91248A2B}"/>
              </a:ext>
            </a:extLst>
          </p:cNvPr>
          <p:cNvSpPr txBox="1"/>
          <p:nvPr/>
        </p:nvSpPr>
        <p:spPr>
          <a:xfrm>
            <a:off x="748737" y="5083593"/>
            <a:ext cx="1229824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solidFill>
                  <a:srgbClr val="00CC66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passive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4908DEA-073C-93BD-A065-FC5C9ABA0529}"/>
              </a:ext>
            </a:extLst>
          </p:cNvPr>
          <p:cNvSpPr txBox="1"/>
          <p:nvPr/>
        </p:nvSpPr>
        <p:spPr>
          <a:xfrm>
            <a:off x="2819400" y="5287860"/>
            <a:ext cx="1074333" cy="46166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 </a:t>
            </a:r>
            <a:r>
              <a:rPr lang="en-US" altLang="zh-CN" sz="2400" dirty="0">
                <a:solidFill>
                  <a:srgbClr val="00CC66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active</a:t>
            </a:r>
          </a:p>
        </p:txBody>
      </p:sp>
      <p:sp>
        <p:nvSpPr>
          <p:cNvPr id="15" name="文本框 5">
            <a:extLst>
              <a:ext uri="{FF2B5EF4-FFF2-40B4-BE49-F238E27FC236}">
                <a16:creationId xmlns:a16="http://schemas.microsoft.com/office/drawing/2014/main" id="{DBE96E05-AA5D-6655-AEAA-15C27F576D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400" y="4761637"/>
            <a:ext cx="4953724" cy="1754326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High-order networks include </a:t>
            </a:r>
          </a:p>
          <a:p>
            <a:pPr marL="457189" indent="-457189"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a pairwise interaction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actively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affects a node (phylum)</a:t>
            </a:r>
          </a:p>
          <a:p>
            <a:pPr marL="457189" indent="-457189" defTabSz="1219170" eaLnBrk="0" fontAlgn="base" hangingPunct="0">
              <a:spcBef>
                <a:spcPct val="0"/>
              </a:spcBef>
              <a:spcAft>
                <a:spcPct val="0"/>
              </a:spcAft>
              <a:buFontTx/>
              <a:buAutoNum type="arabicParenBoth"/>
              <a:defRPr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how a dyadic interaction is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passively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affected by a node</a:t>
            </a:r>
          </a:p>
          <a:p>
            <a:pPr defTabSz="1219170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Pairwise interaction is defined by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altLang="zh-CN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altLang="zh-CN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j</a:t>
            </a:r>
            <a:r>
              <a:rPr lang="en-US" altLang="zh-CN" baseline="-25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67469110-18D8-B64F-7148-7EC69CED54E0}"/>
              </a:ext>
            </a:extLst>
          </p:cNvPr>
          <p:cNvSpPr txBox="1"/>
          <p:nvPr/>
        </p:nvSpPr>
        <p:spPr>
          <a:xfrm>
            <a:off x="1070567" y="6377141"/>
            <a:ext cx="1905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Hypernetworks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09843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1"/>
          <p:cNvPicPr>
            <a:picLocks noChangeAspect="1"/>
          </p:cNvPicPr>
          <p:nvPr/>
        </p:nvPicPr>
        <p:blipFill>
          <a:blip r:embed="rId2"/>
          <a:srcRect l="13489" t="26480" r="14738" b="32768"/>
          <a:stretch>
            <a:fillRect/>
          </a:stretch>
        </p:blipFill>
        <p:spPr>
          <a:xfrm>
            <a:off x="245882" y="1765039"/>
            <a:ext cx="8652235" cy="3264161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9635" name="文本框 3"/>
          <p:cNvSpPr txBox="1"/>
          <p:nvPr/>
        </p:nvSpPr>
        <p:spPr>
          <a:xfrm>
            <a:off x="609600" y="5257800"/>
            <a:ext cx="3699510" cy="1076325"/>
          </a:xfrm>
          <a:prstGeom prst="rect">
            <a:avLst/>
          </a:prstGeom>
          <a:noFill/>
          <a:ln w="9525">
            <a:solidFill>
              <a:srgbClr val="00B050"/>
            </a:solidFill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Mutualism-based hypernetworks, 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altLang="zh-CN" sz="16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mu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Altruism-based hypernetworks, 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altLang="zh-CN" sz="16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al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Aggression-based hypernetworks, 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altLang="zh-CN" sz="16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ag</a:t>
            </a:r>
          </a:p>
          <a:p>
            <a:pPr marL="0" indent="0">
              <a:spcBef>
                <a:spcPct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Antagonism-based hypernetworks, 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z</a:t>
            </a:r>
            <a:r>
              <a:rPr lang="en-US" altLang="zh-CN" sz="1600" i="1" baseline="-25000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endParaRPr lang="en-US" altLang="zh-CN" sz="1600" i="1" baseline="-250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9636" name="文本框 4"/>
          <p:cNvSpPr txBox="1"/>
          <p:nvPr/>
        </p:nvSpPr>
        <p:spPr>
          <a:xfrm>
            <a:off x="4495800" y="5422321"/>
            <a:ext cx="4228465" cy="583565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miter/>
            <a:headEnd type="none" w="med" len="med"/>
            <a:tailEnd type="none" w="med" len="med"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indent="0">
              <a:spcBef>
                <a:spcPct val="0"/>
              </a:spcBef>
              <a:buNone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Experiemntal validation by Jiang et al. 2019, 2020; Wang et al. 2019, He et al. 2021</a:t>
            </a:r>
            <a:endParaRPr lang="zh-CN" altLang="en-US" sz="1600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687387" y="137422"/>
            <a:ext cx="7616825" cy="841375"/>
          </a:xfrm>
          <a:prstGeom prst="roundRect">
            <a:avLst/>
          </a:prstGeom>
          <a:solidFill>
            <a:srgbClr val="16583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8" tIns="45719" rIns="91438" bIns="45719" anchor="ctr"/>
          <a:lstStyle/>
          <a:p>
            <a:pPr algn="ctr"/>
            <a:endParaRPr lang="en-US" altLang="zh-CN" sz="2000" b="1" dirty="0"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pPr algn="ctr"/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 quantitative decision theory of animal conflict</a:t>
            </a:r>
            <a:endParaRPr lang="en-US" altLang="zh-CN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(Wu and Jiang et al. 2021,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Heliyon</a:t>
            </a:r>
            <a:r>
              <a:rPr lang="en-US" altLang="zh-CN" sz="1400" dirty="0">
                <a:sym typeface="+mn-ea"/>
              </a:rPr>
              <a:t> 7(7): e07621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)</a:t>
            </a:r>
            <a:endParaRPr lang="en-US" altLang="en-US" sz="1400" dirty="0"/>
          </a:p>
          <a:p>
            <a:pPr algn="ctr" fontAlgn="auto">
              <a:spcAft>
                <a:spcPts val="0"/>
              </a:spcAft>
              <a:defRPr/>
            </a:pPr>
            <a:endParaRPr lang="en-US" altLang="en-US" sz="1400" b="1" baseline="-25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文本框 1"/>
              <p:cNvSpPr txBox="1"/>
              <p:nvPr/>
            </p:nvSpPr>
            <p:spPr>
              <a:xfrm>
                <a:off x="3200400" y="1271634"/>
                <a:ext cx="3581400" cy="4934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How to define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  <m:t>𝑧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𝑗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？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>
          <p:sp>
            <p:nvSpPr>
              <p:cNvPr id="2" name="文本框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00400" y="1271634"/>
                <a:ext cx="3581400" cy="493405"/>
              </a:xfrm>
              <a:prstGeom prst="rect">
                <a:avLst/>
              </a:prstGeom>
              <a:blipFill>
                <a:blip r:embed="rId3"/>
                <a:stretch>
                  <a:fillRect l="-2551" t="-9877" r="-1361" b="-2098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A98396-6E17-AC9F-E670-2D1C4CE73826}"/>
              </a:ext>
            </a:extLst>
          </p:cNvPr>
          <p:cNvSpPr txBox="1"/>
          <p:nvPr/>
        </p:nvSpPr>
        <p:spPr>
          <a:xfrm>
            <a:off x="228600" y="304800"/>
            <a:ext cx="822960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i="0" dirty="0">
                <a:solidFill>
                  <a:srgbClr val="0B1B8F"/>
                </a:solidFill>
                <a:effectLst/>
                <a:latin typeface="+mn-ea"/>
              </a:rPr>
              <a:t>The AI Is </a:t>
            </a:r>
            <a:r>
              <a:rPr lang="en-US" sz="2800" b="1" dirty="0">
                <a:solidFill>
                  <a:srgbClr val="0B1B8F"/>
                </a:solidFill>
                <a:latin typeface="+mn-ea"/>
              </a:rPr>
              <a:t>T</a:t>
            </a:r>
            <a:r>
              <a:rPr lang="en-US" sz="2800" b="1" i="0" dirty="0">
                <a:solidFill>
                  <a:srgbClr val="0B1B8F"/>
                </a:solidFill>
                <a:effectLst/>
                <a:latin typeface="+mn-ea"/>
              </a:rPr>
              <a:t>aking </a:t>
            </a:r>
            <a:r>
              <a:rPr lang="en-US" sz="2800" b="1" dirty="0">
                <a:solidFill>
                  <a:srgbClr val="0B1B8F"/>
                </a:solidFill>
                <a:latin typeface="+mn-ea"/>
              </a:rPr>
              <a:t>O</a:t>
            </a:r>
            <a:r>
              <a:rPr lang="en-US" sz="2800" b="1" i="0" dirty="0">
                <a:solidFill>
                  <a:srgbClr val="0B1B8F"/>
                </a:solidFill>
                <a:effectLst/>
                <a:latin typeface="+mn-ea"/>
              </a:rPr>
              <a:t>ff </a:t>
            </a:r>
          </a:p>
          <a:p>
            <a:pPr algn="ctr"/>
            <a:r>
              <a:rPr lang="en-US" sz="2400" b="1" i="0" dirty="0">
                <a:solidFill>
                  <a:srgbClr val="0B1B8F"/>
                </a:solidFill>
                <a:effectLst/>
                <a:latin typeface="+mn-ea"/>
              </a:rPr>
              <a:t>How to maximize its </a:t>
            </a:r>
            <a:r>
              <a:rPr lang="en-US" sz="2400" b="1" dirty="0">
                <a:solidFill>
                  <a:srgbClr val="0B1B8F"/>
                </a:solidFill>
                <a:latin typeface="+mn-ea"/>
              </a:rPr>
              <a:t>utility</a:t>
            </a:r>
            <a:r>
              <a:rPr lang="en-US" altLang="zh-CN" sz="2400" b="1" i="0" dirty="0">
                <a:solidFill>
                  <a:srgbClr val="0B1B8F"/>
                </a:solidFill>
                <a:effectLst/>
                <a:latin typeface="+mn-ea"/>
              </a:rPr>
              <a:t> </a:t>
            </a:r>
            <a:r>
              <a:rPr lang="en-US" sz="2400" b="1" i="0" dirty="0">
                <a:solidFill>
                  <a:srgbClr val="0B1B8F"/>
                </a:solidFill>
                <a:effectLst/>
                <a:latin typeface="+mn-ea"/>
              </a:rPr>
              <a:t>and minimize its harm?</a:t>
            </a:r>
            <a:endParaRPr lang="en-US" sz="2400" dirty="0">
              <a:solidFill>
                <a:srgbClr val="0B1B8F"/>
              </a:solidFill>
              <a:latin typeface="+mn-e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6BBB5DC-9009-6C66-7FD5-2AFDEAA7D796}"/>
              </a:ext>
            </a:extLst>
          </p:cNvPr>
          <p:cNvSpPr txBox="1"/>
          <p:nvPr/>
        </p:nvSpPr>
        <p:spPr>
          <a:xfrm>
            <a:off x="762000" y="1600200"/>
            <a:ext cx="7829550" cy="46782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B1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Utility: </a:t>
            </a:r>
            <a:r>
              <a:rPr lang="en-US" sz="2000" dirty="0">
                <a:solidFill>
                  <a:srgbClr val="0B1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Save many </a:t>
            </a:r>
            <a:r>
              <a:rPr lang="en-US" sz="2000" b="0" i="0" dirty="0">
                <a:solidFill>
                  <a:srgbClr val="0B1B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repetitive and mundane </a:t>
            </a:r>
            <a:r>
              <a:rPr lang="en-US" sz="2000" dirty="0">
                <a:solidFill>
                  <a:srgbClr val="0B1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jobs and generate </a:t>
            </a:r>
            <a:r>
              <a:rPr lang="en-US" sz="2000" b="0" i="0" dirty="0">
                <a:solidFill>
                  <a:srgbClr val="0B1B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increased profits and more creative job opportunities.</a:t>
            </a:r>
            <a:endParaRPr lang="en-US" sz="2000" dirty="0">
              <a:solidFill>
                <a:srgbClr val="0B1B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0B1B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b="1" i="0" dirty="0">
                <a:solidFill>
                  <a:srgbClr val="0B1B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Harm: </a:t>
            </a:r>
            <a:r>
              <a:rPr lang="en-US" sz="2000" i="0" dirty="0">
                <a:solidFill>
                  <a:srgbClr val="0B1B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US" altLang="zh-CN" sz="2000" i="0" dirty="0">
                <a:solidFill>
                  <a:srgbClr val="0B1B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reate </a:t>
            </a:r>
            <a:r>
              <a:rPr lang="en-US" sz="2000" dirty="0">
                <a:solidFill>
                  <a:srgbClr val="0B1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</a:t>
            </a:r>
            <a:r>
              <a:rPr lang="en-US" sz="2000" i="0" dirty="0">
                <a:solidFill>
                  <a:srgbClr val="0B1B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isinformation, cyber warfare, amplified bias, and eventually massive system destruction.</a:t>
            </a:r>
            <a:endParaRPr lang="en-US" sz="2000" dirty="0">
              <a:solidFill>
                <a:srgbClr val="0B1B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000" dirty="0">
              <a:solidFill>
                <a:srgbClr val="0B1B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B1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</a:t>
            </a:r>
            <a:r>
              <a:rPr lang="en-US" sz="2000" i="0" dirty="0">
                <a:solidFill>
                  <a:srgbClr val="0B1B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maximize its utility and minimize its harm, we need to know its fundamental and </a:t>
            </a:r>
            <a:r>
              <a:rPr lang="en-US" sz="2000" dirty="0">
                <a:solidFill>
                  <a:srgbClr val="0B1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foundational core of how AI works.</a:t>
            </a:r>
          </a:p>
          <a:p>
            <a:endParaRPr lang="en-US" sz="2000" dirty="0">
              <a:solidFill>
                <a:srgbClr val="0B1B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B1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It is statistics, whose role can be leveraged by mathematics.</a:t>
            </a:r>
          </a:p>
          <a:p>
            <a:endParaRPr lang="en-US" sz="2000" dirty="0">
              <a:solidFill>
                <a:srgbClr val="0B1B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000" dirty="0">
                <a:solidFill>
                  <a:srgbClr val="0B1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Article writing: </a:t>
            </a:r>
            <a:r>
              <a:rPr lang="en-US" sz="2000" b="0" i="0" dirty="0">
                <a:solidFill>
                  <a:srgbClr val="0B1B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sz="2000" dirty="0">
                <a:solidFill>
                  <a:srgbClr val="0B1B8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ranked list of words drawn from the data set can generate reasonable continuations of text based on </a:t>
            </a:r>
            <a:r>
              <a:rPr lang="en-US" sz="2000" b="0" i="0" dirty="0">
                <a:solidFill>
                  <a:srgbClr val="0B1B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sz="2000" b="1" i="0" dirty="0">
                <a:solidFill>
                  <a:srgbClr val="0B1B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probability theory</a:t>
            </a:r>
            <a:r>
              <a:rPr lang="en-US" sz="2000" b="0" i="0" dirty="0">
                <a:solidFill>
                  <a:srgbClr val="0B1B8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2000" dirty="0">
              <a:solidFill>
                <a:srgbClr val="0B1B8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72478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DDAA-6847-8798-9179-E0D664BE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30</a:t>
            </a:fld>
            <a:endParaRPr lang="en-US" altLang="en-US"/>
          </a:p>
        </p:txBody>
      </p:sp>
      <p:sp>
        <p:nvSpPr>
          <p:cNvPr id="10" name="矩形 2">
            <a:extLst>
              <a:ext uri="{FF2B5EF4-FFF2-40B4-BE49-F238E27FC236}">
                <a16:creationId xmlns:a16="http://schemas.microsoft.com/office/drawing/2014/main" id="{9BF796C4-332A-795E-F207-22FA9A6CF9B2}"/>
              </a:ext>
            </a:extLst>
          </p:cNvPr>
          <p:cNvSpPr/>
          <p:nvPr/>
        </p:nvSpPr>
        <p:spPr>
          <a:xfrm>
            <a:off x="381000" y="339343"/>
            <a:ext cx="7391400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1800" i="1" dirty="0">
                <a:solidFill>
                  <a:srgbClr val="0B1B8F"/>
                </a:solidFill>
                <a:latin typeface="Times New Roman" panose="02020603050405020304" pitchFamily="18" charset="0"/>
                <a:ea typeface="等线" pitchFamily="2" charset="-122"/>
              </a:rPr>
              <a:t> </a:t>
            </a:r>
            <a:r>
              <a:rPr lang="en-US" altLang="zh-CN" sz="2400" b="1" dirty="0">
                <a:solidFill>
                  <a:srgbClr val="0B1B8F"/>
                </a:solidFill>
                <a:latin typeface="Arial" panose="020B0604020202020204" pitchFamily="34" charset="0"/>
                <a:ea typeface="等线" pitchFamily="2" charset="-122"/>
              </a:rPr>
              <a:t>Data Modeling of Hypernetworks</a:t>
            </a:r>
          </a:p>
          <a:p>
            <a:pPr marL="0" lvl="0" indent="0" algn="ctr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B1B8F"/>
                </a:solidFill>
                <a:latin typeface="Arial" panose="020B0604020202020204" pitchFamily="34" charset="0"/>
                <a:ea typeface="等线" pitchFamily="2" charset="-122"/>
              </a:rPr>
              <a:t>A Preliminary Result</a:t>
            </a:r>
            <a:endParaRPr lang="zh-CN" altLang="zh-CN" sz="2400" b="1" dirty="0">
              <a:solidFill>
                <a:srgbClr val="0B1B8F"/>
              </a:solidFill>
              <a:latin typeface="Arial" panose="020B0604020202020204" pitchFamily="34" charset="0"/>
              <a:ea typeface="等线" pitchFamily="2" charset="-122"/>
            </a:endParaRPr>
          </a:p>
        </p:txBody>
      </p:sp>
      <p:sp>
        <p:nvSpPr>
          <p:cNvPr id="11" name="矩形 4">
            <a:extLst>
              <a:ext uri="{FF2B5EF4-FFF2-40B4-BE49-F238E27FC236}">
                <a16:creationId xmlns:a16="http://schemas.microsoft.com/office/drawing/2014/main" id="{4398F70C-A70F-5097-4FBF-01F48E8F8045}"/>
              </a:ext>
            </a:extLst>
          </p:cNvPr>
          <p:cNvSpPr/>
          <p:nvPr/>
        </p:nvSpPr>
        <p:spPr>
          <a:xfrm>
            <a:off x="1524000" y="1600200"/>
            <a:ext cx="2287588" cy="3683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0" lvl="0" indent="0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</a:rPr>
              <a:t>The Gut Microbiota</a:t>
            </a:r>
            <a:endParaRPr lang="zh-CN" altLang="en-US" sz="1800" b="1" dirty="0">
              <a:latin typeface="Arial" panose="020B0604020202020204" pitchFamily="34" charset="0"/>
              <a:ea typeface="等线" pitchFamily="2" charset="-122"/>
            </a:endParaRPr>
          </a:p>
        </p:txBody>
      </p:sp>
      <p:pic>
        <p:nvPicPr>
          <p:cNvPr id="12" name="Picture 45">
            <a:extLst>
              <a:ext uri="{FF2B5EF4-FFF2-40B4-BE49-F238E27FC236}">
                <a16:creationId xmlns:a16="http://schemas.microsoft.com/office/drawing/2014/main" id="{7C729006-12E1-9AD5-3FA5-6EE6BF3D69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2133600"/>
            <a:ext cx="4257675" cy="3954462"/>
          </a:xfrm>
          <a:prstGeom prst="rect">
            <a:avLst/>
          </a:prstGeom>
          <a:noFill/>
          <a:ln w="9525">
            <a:solidFill>
              <a:schemeClr val="tx2"/>
            </a:solidFill>
          </a:ln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95461213-0333-8A8F-5D8E-C1D4018C10D9}"/>
              </a:ext>
            </a:extLst>
          </p:cNvPr>
          <p:cNvSpPr/>
          <p:nvPr/>
        </p:nvSpPr>
        <p:spPr>
          <a:xfrm>
            <a:off x="4876800" y="1630325"/>
            <a:ext cx="4124325" cy="17541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Davenport et al.’s (2015) data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Include 184 Amish samples from a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 founder, the Hutterites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Measured at phylum, class, order, family, genus, and species levels in the winter and the coming summer.</a:t>
            </a: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4" name="Picture 2" descr="The Hutterites by Larry N. Bolch | Amish culture, Mennonite girl, Irish  dance costume">
            <a:extLst>
              <a:ext uri="{FF2B5EF4-FFF2-40B4-BE49-F238E27FC236}">
                <a16:creationId xmlns:a16="http://schemas.microsoft.com/office/drawing/2014/main" id="{3305C349-DDFB-CB36-4199-AE22572485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473487"/>
            <a:ext cx="4230688" cy="2563812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13420373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DDAA-6847-8798-9179-E0D664BE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31</a:t>
            </a:fld>
            <a:endParaRPr lang="en-US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9C0893B-A178-A324-014C-15E4072E1959}"/>
              </a:ext>
            </a:extLst>
          </p:cNvPr>
          <p:cNvSpPr txBox="1"/>
          <p:nvPr/>
        </p:nvSpPr>
        <p:spPr>
          <a:xfrm>
            <a:off x="1981200" y="484729"/>
            <a:ext cx="5334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B1B8F"/>
                </a:solidFill>
                <a:effectLst/>
                <a:uLnTx/>
                <a:uFillTx/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Active Hypernetworks (mutualism)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B1B8F"/>
              </a:solidFill>
              <a:effectLst/>
              <a:uLnTx/>
              <a:uFillTx/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</p:txBody>
      </p:sp>
      <p:pic>
        <p:nvPicPr>
          <p:cNvPr id="7" name="Picture 43">
            <a:extLst>
              <a:ext uri="{FF2B5EF4-FFF2-40B4-BE49-F238E27FC236}">
                <a16:creationId xmlns:a16="http://schemas.microsoft.com/office/drawing/2014/main" id="{CCD8DA43-A633-DAAE-43C7-798D2637A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1524000"/>
            <a:ext cx="7559675" cy="4032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FA20305-2461-8847-D102-AB7741C7F897}"/>
              </a:ext>
            </a:extLst>
          </p:cNvPr>
          <p:cNvSpPr txBox="1"/>
          <p:nvPr/>
        </p:nvSpPr>
        <p:spPr>
          <a:xfrm>
            <a:off x="1752600" y="3095654"/>
            <a:ext cx="779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noProof="0" dirty="0">
                <a:ln>
                  <a:noFill/>
                </a:ln>
                <a:solidFill>
                  <a:srgbClr val="00CC6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active</a:t>
            </a:r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E3F4D85-5F0D-B5A4-3380-49684D35E1AC}"/>
              </a:ext>
            </a:extLst>
          </p:cNvPr>
          <p:cNvSpPr txBox="1"/>
          <p:nvPr/>
        </p:nvSpPr>
        <p:spPr>
          <a:xfrm>
            <a:off x="2819400" y="4191000"/>
            <a:ext cx="7797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noProof="0" dirty="0">
                <a:ln>
                  <a:noFill/>
                </a:ln>
                <a:solidFill>
                  <a:srgbClr val="00CC6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active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980012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DDAA-6847-8798-9179-E0D664BE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32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477A04F-07B4-03C4-62BC-1D38D0B6ADEC}"/>
              </a:ext>
            </a:extLst>
          </p:cNvPr>
          <p:cNvSpPr txBox="1"/>
          <p:nvPr/>
        </p:nvSpPr>
        <p:spPr>
          <a:xfrm>
            <a:off x="2133600" y="381000"/>
            <a:ext cx="54864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0B1B8F"/>
                </a:solidFill>
                <a:effectLst/>
                <a:uLnTx/>
                <a:uFillTx/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Passive Hypernetworks (mutualism)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0B1B8F"/>
              </a:solidFill>
              <a:effectLst/>
              <a:uLnTx/>
              <a:uFillTx/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</p:txBody>
      </p:sp>
      <p:pic>
        <p:nvPicPr>
          <p:cNvPr id="4" name="Picture 5">
            <a:extLst>
              <a:ext uri="{FF2B5EF4-FFF2-40B4-BE49-F238E27FC236}">
                <a16:creationId xmlns:a16="http://schemas.microsoft.com/office/drawing/2014/main" id="{25AE849D-34B3-87C6-B063-289A86620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0" y="1217613"/>
            <a:ext cx="9036050" cy="410368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8DFAF3-FA4F-8777-64E3-67C4188B19E3}"/>
              </a:ext>
            </a:extLst>
          </p:cNvPr>
          <p:cNvSpPr txBox="1"/>
          <p:nvPr/>
        </p:nvSpPr>
        <p:spPr>
          <a:xfrm>
            <a:off x="2514600" y="4953000"/>
            <a:ext cx="9575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noProof="0" dirty="0">
                <a:ln>
                  <a:noFill/>
                </a:ln>
                <a:solidFill>
                  <a:srgbClr val="00CC66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passive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90019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DDAA-6847-8798-9179-E0D664BE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33</a:t>
            </a:fld>
            <a:endParaRPr lang="en-US" alt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8CF1A1-42BD-73F9-054F-08EE480EE88D}"/>
              </a:ext>
            </a:extLst>
          </p:cNvPr>
          <p:cNvSpPr txBox="1"/>
          <p:nvPr/>
        </p:nvSpPr>
        <p:spPr>
          <a:xfrm>
            <a:off x="152400" y="304800"/>
            <a:ext cx="7904527" cy="738187"/>
          </a:xfrm>
          <a:prstGeom prst="rect">
            <a:avLst/>
          </a:prstGeom>
          <a:noFill/>
          <a:ln w="9525">
            <a:noFill/>
          </a:ln>
        </p:spPr>
        <p:txBody>
          <a:bodyPr/>
          <a:lstStyle/>
          <a:p>
            <a:pPr algn="ctr"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A multilayer, multiplex, and multifunctional network</a:t>
            </a:r>
          </a:p>
          <a:p>
            <a:pPr algn="ctr" eaLnBrk="1" hangingPunct="1">
              <a:lnSpc>
                <a:spcPct val="90000"/>
              </a:lnSpc>
              <a:buNone/>
            </a:pPr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from any number of elements</a:t>
            </a:r>
            <a:endParaRPr lang="en-US" altLang="zh-CN" sz="2400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pic>
        <p:nvPicPr>
          <p:cNvPr id="3" name="Picture 1">
            <a:extLst>
              <a:ext uri="{FF2B5EF4-FFF2-40B4-BE49-F238E27FC236}">
                <a16:creationId xmlns:a16="http://schemas.microsoft.com/office/drawing/2014/main" id="{46E497A2-89FA-B4DF-B5DB-72C431B47BD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314" t="2118" r="314" b="10493"/>
          <a:stretch>
            <a:fillRect/>
          </a:stretch>
        </p:blipFill>
        <p:spPr>
          <a:xfrm>
            <a:off x="304800" y="1154351"/>
            <a:ext cx="6553200" cy="4211637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</p:pic>
      <p:sp>
        <p:nvSpPr>
          <p:cNvPr id="4" name="TextBox 4">
            <a:extLst>
              <a:ext uri="{FF2B5EF4-FFF2-40B4-BE49-F238E27FC236}">
                <a16:creationId xmlns:a16="http://schemas.microsoft.com/office/drawing/2014/main" id="{50AE9E50-1E89-1DAC-BD64-A5EF37162857}"/>
              </a:ext>
            </a:extLst>
          </p:cNvPr>
          <p:cNvSpPr txBox="1"/>
          <p:nvPr/>
        </p:nvSpPr>
        <p:spPr>
          <a:xfrm>
            <a:off x="6934200" y="2057400"/>
            <a:ext cx="2057400" cy="2954655"/>
          </a:xfrm>
          <a:prstGeom prst="rect">
            <a:avLst/>
          </a:prstGeom>
          <a:noFill/>
          <a:ln w="9525"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Informative</a:t>
            </a:r>
          </a:p>
          <a:p>
            <a:pPr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 Causal</a:t>
            </a:r>
          </a:p>
          <a:p>
            <a:pPr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 Stable</a:t>
            </a:r>
          </a:p>
          <a:p>
            <a:pPr>
              <a:buNone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- Sparse</a:t>
            </a:r>
          </a:p>
          <a:p>
            <a:pPr>
              <a:buNone/>
            </a:pP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Dynamic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Omnidirectional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Personalized</a:t>
            </a:r>
          </a:p>
          <a:p>
            <a:pPr>
              <a:buNone/>
            </a:pPr>
            <a:endParaRPr lang="en-US" altLang="zh-CN" dirty="0">
              <a:latin typeface="Arial" panose="020B0604020202020204" pitchFamily="34" charset="0"/>
              <a:ea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zh-CN" b="1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idopNetwork</a:t>
            </a:r>
            <a:endParaRPr lang="en-US" altLang="zh-CN" b="1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2B8C965-9B1B-4B0F-B75B-99A4EA5CC194}"/>
              </a:ext>
            </a:extLst>
          </p:cNvPr>
          <p:cNvSpPr txBox="1"/>
          <p:nvPr/>
        </p:nvSpPr>
        <p:spPr>
          <a:xfrm>
            <a:off x="171450" y="5426303"/>
            <a:ext cx="8801100" cy="1200329"/>
          </a:xfrm>
          <a:prstGeom prst="rect">
            <a:avLst/>
          </a:prstGeom>
          <a:noFill/>
          <a:ln>
            <a:solidFill>
              <a:schemeClr val="tx2">
                <a:lumMod val="20000"/>
                <a:lumOff val="8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dirty="0" err="1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idopNetwork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has</a:t>
            </a:r>
            <a:r>
              <a:rPr lang="zh-CN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proved</a:t>
            </a:r>
            <a:r>
              <a:rPr lang="zh-CN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its</a:t>
            </a:r>
            <a:r>
              <a:rPr lang="zh-CN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power</a:t>
            </a:r>
            <a:r>
              <a:rPr lang="zh-CN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zh-CN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dissect</a:t>
            </a:r>
            <a:r>
              <a:rPr lang="zh-CN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zh-CN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internal</a:t>
            </a:r>
            <a:r>
              <a:rPr lang="zh-CN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workings</a:t>
            </a:r>
            <a:r>
              <a:rPr lang="zh-CN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of complex systems, such as the gut microbiota (Cao et al. 2021), the vaginal microbiota (Wang et al. 2022), </a:t>
            </a:r>
            <a:r>
              <a:rPr lang="zh-CN" altLang="en-US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ea typeface="Arial" panose="020B0604020202020204" pitchFamily="34" charset="0"/>
                <a:cs typeface="Arial" panose="020B0604020202020204" pitchFamily="34" charset="0"/>
              </a:rPr>
              <a:t>cancer genomics (Sun et al. 2021), tumor-microenvironment interactions (Sang et al. 2023), and combinational therapies (Sang et al. 2022).</a:t>
            </a:r>
            <a:endParaRPr lang="en-US" altLang="zh-CN" dirty="0"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229331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DDAA-6847-8798-9179-E0D664BE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34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1E7A64E-6DB4-ADE8-C70B-16F3DECD10FE}"/>
              </a:ext>
            </a:extLst>
          </p:cNvPr>
          <p:cNvSpPr txBox="1"/>
          <p:nvPr/>
        </p:nvSpPr>
        <p:spPr>
          <a:xfrm>
            <a:off x="2362200" y="457200"/>
            <a:ext cx="4572000" cy="5222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altLang="zh-CN" sz="2800" b="1" kern="0" dirty="0">
                <a:solidFill>
                  <a:srgbClr val="0B1B8F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6 Deep learning models</a:t>
            </a:r>
            <a:endParaRPr lang="en-US" altLang="zh-CN" sz="2800" kern="0" dirty="0">
              <a:solidFill>
                <a:srgbClr val="0B1B8F"/>
              </a:solidFill>
              <a:effectLst/>
              <a:latin typeface="+mj-lt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0416758-6E4D-A27B-8292-0853DECE6B15}"/>
              </a:ext>
            </a:extLst>
          </p:cNvPr>
          <p:cNvSpPr txBox="1"/>
          <p:nvPr/>
        </p:nvSpPr>
        <p:spPr>
          <a:xfrm>
            <a:off x="838200" y="1382286"/>
            <a:ext cx="7848600" cy="45037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B1B8F"/>
                </a:solidFill>
                <a:effectLst/>
                <a:latin typeface="+mj-lt"/>
                <a:ea typeface="Times New Roman" panose="02020603050405020304" pitchFamily="18" charset="0"/>
              </a:rPr>
              <a:t>A type of neural network model that consist of multiple layers of nonlinear transformations that can learn from large and complex data sets. 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B1B8F"/>
                </a:solidFill>
                <a:effectLst/>
                <a:latin typeface="+mj-lt"/>
                <a:ea typeface="Times New Roman" panose="02020603050405020304" pitchFamily="18" charset="0"/>
              </a:rPr>
              <a:t>Deep learning models can be used for various tasks that require high-level abstraction, representation, or generation of data.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B1B8F"/>
                </a:solidFill>
                <a:effectLst/>
                <a:latin typeface="+mj-lt"/>
                <a:ea typeface="Times New Roman" panose="02020603050405020304" pitchFamily="18" charset="0"/>
              </a:rPr>
              <a:t>For example, you can use deep learning models to perform image recognition, natural language processing, speech synthesis, or generative adversarial networks.</a:t>
            </a:r>
          </a:p>
          <a:p>
            <a:pPr marL="342900" indent="-342900"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B1B8F"/>
                </a:solidFill>
                <a:effectLst/>
                <a:latin typeface="+mj-lt"/>
                <a:ea typeface="Times New Roman" panose="02020603050405020304" pitchFamily="18" charset="0"/>
              </a:rPr>
              <a:t>Deep learning models can be feedforward or recurrent, depending on the flow of information in the network.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B1B8F"/>
                </a:solidFill>
                <a:effectLst/>
                <a:latin typeface="+mj-lt"/>
                <a:ea typeface="Times New Roman" panose="02020603050405020304" pitchFamily="18" charset="0"/>
              </a:rPr>
              <a:t>Some common deep learning models are convolutional neural networks, recurrent neural networks, long short-term memory, and transformers.</a:t>
            </a:r>
            <a:r>
              <a:rPr lang="en-US" altLang="zh-CN" sz="2000" kern="100" dirty="0">
                <a:solidFill>
                  <a:srgbClr val="0B1B8F"/>
                </a:solidFill>
                <a:effectLst/>
                <a:latin typeface="+mj-lt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kern="100" dirty="0">
              <a:solidFill>
                <a:srgbClr val="0B1B8F"/>
              </a:solidFill>
              <a:effectLst/>
              <a:latin typeface="+mj-lt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340193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A3AC12A-8247-332C-BC1B-8B9F8AECECE0}"/>
              </a:ext>
            </a:extLst>
          </p:cNvPr>
          <p:cNvSpPr txBox="1"/>
          <p:nvPr/>
        </p:nvSpPr>
        <p:spPr>
          <a:xfrm>
            <a:off x="838200" y="236763"/>
            <a:ext cx="730309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kern="100" dirty="0">
                <a:solidFill>
                  <a:srgbClr val="002060"/>
                </a:solidFill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7. Topological statistics and statistical topology</a:t>
            </a:r>
            <a:endParaRPr lang="zh-CN" altLang="en-US" sz="2400" b="1" dirty="0">
              <a:solidFill>
                <a:srgbClr val="002060"/>
              </a:solidFill>
              <a:latin typeface="+mj-lt"/>
            </a:endParaRPr>
          </a:p>
        </p:txBody>
      </p:sp>
      <p:pic>
        <p:nvPicPr>
          <p:cNvPr id="8194" name="Picture 2" descr="The rank of the homology groups of dimension 0, 1, and 2 associated with a sequence of nested sub-complexes. Look at the longest feature in H0: it represents that along the sequence only one connected component survives. This figure is by R. Ghrist [35].">
            <a:extLst>
              <a:ext uri="{FF2B5EF4-FFF2-40B4-BE49-F238E27FC236}">
                <a16:creationId xmlns:a16="http://schemas.microsoft.com/office/drawing/2014/main" id="{63121C08-2DE2-FA4B-0DE8-6F2349927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8461" y="3444240"/>
            <a:ext cx="3397411" cy="2362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21120CB7-6792-4F2D-1A69-27AAB384BBDB}"/>
              </a:ext>
            </a:extLst>
          </p:cNvPr>
          <p:cNvSpPr txBox="1"/>
          <p:nvPr/>
        </p:nvSpPr>
        <p:spPr>
          <a:xfrm>
            <a:off x="4191000" y="5943600"/>
            <a:ext cx="47244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4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The rank of the homology groups of dimension 0, 1, and 2 associated with a sequence of nested sub-complexes. </a:t>
            </a: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6CA9A6C7-D774-1916-04C5-93B09859D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503" y="844595"/>
            <a:ext cx="32004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omplex Networks – New Media Lab">
            <a:extLst>
              <a:ext uri="{FF2B5EF4-FFF2-40B4-BE49-F238E27FC236}">
                <a16:creationId xmlns:a16="http://schemas.microsoft.com/office/drawing/2014/main" id="{536B01EF-1505-E654-AAA8-E588B55D61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389" y="3772117"/>
            <a:ext cx="3618628" cy="2713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头: 下 10">
            <a:extLst>
              <a:ext uri="{FF2B5EF4-FFF2-40B4-BE49-F238E27FC236}">
                <a16:creationId xmlns:a16="http://schemas.microsoft.com/office/drawing/2014/main" id="{BB6256CD-40D2-8A68-FC9F-D9BBBEE96EBD}"/>
              </a:ext>
            </a:extLst>
          </p:cNvPr>
          <p:cNvSpPr/>
          <p:nvPr/>
        </p:nvSpPr>
        <p:spPr>
          <a:xfrm>
            <a:off x="1828800" y="3237756"/>
            <a:ext cx="342900" cy="55569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箭头: 下 11">
            <a:extLst>
              <a:ext uri="{FF2B5EF4-FFF2-40B4-BE49-F238E27FC236}">
                <a16:creationId xmlns:a16="http://schemas.microsoft.com/office/drawing/2014/main" id="{481083A7-5D5E-C169-6A80-D9DEEC48C601}"/>
              </a:ext>
            </a:extLst>
          </p:cNvPr>
          <p:cNvSpPr/>
          <p:nvPr/>
        </p:nvSpPr>
        <p:spPr>
          <a:xfrm rot="15251449">
            <a:off x="4248150" y="4157100"/>
            <a:ext cx="342900" cy="965588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3C0CD13A-CE47-B5A3-4E48-7C0EBD932A38}"/>
              </a:ext>
            </a:extLst>
          </p:cNvPr>
          <p:cNvSpPr txBox="1"/>
          <p:nvPr/>
        </p:nvSpPr>
        <p:spPr>
          <a:xfrm>
            <a:off x="3886200" y="875307"/>
            <a:ext cx="4397441" cy="23149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i="1" dirty="0">
                <a:solidFill>
                  <a:srgbClr val="222222"/>
                </a:solidFill>
                <a:latin typeface="+mj-lt"/>
              </a:rPr>
              <a:t>Statistics</a:t>
            </a:r>
            <a:r>
              <a:rPr lang="en-US" altLang="zh-CN" dirty="0">
                <a:solidFill>
                  <a:srgbClr val="222222"/>
                </a:solidFill>
                <a:latin typeface="+mj-lt"/>
              </a:rPr>
              <a:t> is a technique of data analysis and modeling </a:t>
            </a:r>
            <a:endParaRPr lang="zh-CN" altLang="en-US" dirty="0">
              <a:latin typeface="+mj-lt"/>
            </a:endParaRP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b="0" i="1" dirty="0">
                <a:solidFill>
                  <a:srgbClr val="222222"/>
                </a:solidFill>
                <a:effectLst/>
                <a:latin typeface="+mj-lt"/>
              </a:rPr>
              <a:t>Topology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+mj-lt"/>
              </a:rPr>
              <a:t> studies the pattern of connectivity or spatial sequence of elements in a structure.</a:t>
            </a:r>
          </a:p>
          <a:p>
            <a:pPr marL="285750" indent="-285750">
              <a:lnSpc>
                <a:spcPts val="2500"/>
              </a:lnSpc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222222"/>
                </a:solidFill>
                <a:effectLst/>
                <a:latin typeface="+mj-lt"/>
              </a:rPr>
              <a:t>Statistics is crossed over with topology to study the geometry of big data.</a:t>
            </a:r>
            <a:endParaRPr lang="en-US" altLang="zh-CN" dirty="0">
              <a:solidFill>
                <a:srgbClr val="222222"/>
              </a:solidFill>
              <a:latin typeface="Merriweather" panose="020F05020202040302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12152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-3909" y="304800"/>
            <a:ext cx="8801636" cy="8951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Aft>
                <a:spcPts val="450"/>
              </a:spcAft>
            </a:pPr>
            <a:r>
              <a:rPr lang="en-US" altLang="zh-CN" sz="2400" b="1" dirty="0">
                <a:solidFill>
                  <a:srgbClr val="1D12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A powerful too for complex systems:</a:t>
            </a:r>
          </a:p>
          <a:p>
            <a:pPr algn="ctr">
              <a:spcAft>
                <a:spcPts val="450"/>
              </a:spcAft>
            </a:pPr>
            <a:r>
              <a:rPr lang="en-US" sz="2400" b="1" dirty="0" err="1">
                <a:solidFill>
                  <a:srgbClr val="1D12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idopNetwork</a:t>
            </a:r>
            <a:r>
              <a:rPr lang="en-US" sz="2400" b="1" dirty="0">
                <a:solidFill>
                  <a:srgbClr val="1D12AE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 meets GLMY homology theory</a:t>
            </a:r>
            <a:endParaRPr lang="en-US" sz="2400" dirty="0">
              <a:solidFill>
                <a:srgbClr val="1D12AE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33400" y="1477316"/>
            <a:ext cx="74676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rigor'yan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A,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L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in Y, </a:t>
            </a:r>
            <a:r>
              <a:rPr lang="en-US" b="1" dirty="0" err="1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M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uranov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 Y, </a:t>
            </a:r>
            <a:r>
              <a:rPr lang="en-US" b="1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Y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DengXian" panose="02010600030101010101" pitchFamily="2" charset="-122"/>
                <a:cs typeface="Times New Roman" panose="02020603050405020304" pitchFamily="18" charset="0"/>
              </a:rPr>
              <a:t>au S-T (2020) Path complexes and their homologies. J Math Sci 248: 564-599.</a:t>
            </a:r>
            <a:r>
              <a:rPr lang="en-US" altLang="zh-CN" sz="1500" b="1" dirty="0"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 GLMY homology theory </a:t>
            </a:r>
            <a:endParaRPr lang="en-US" sz="1601" dirty="0"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 2" descr="Shin-Tung Yau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493098"/>
            <a:ext cx="3143798" cy="3842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8396" y="2493098"/>
            <a:ext cx="5169331" cy="344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53000" y="60960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Jie Wu: A top topologist</a:t>
            </a:r>
            <a:endParaRPr lang="en-US" dirty="0"/>
          </a:p>
        </p:txBody>
      </p:sp>
    </p:spTree>
  </p:cSld>
  <p:clrMapOvr>
    <a:masterClrMapping/>
  </p:clrMapOvr>
  <p:transition spd="slow"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5E342049-889C-5014-C86F-255E86793E92}"/>
              </a:ext>
            </a:extLst>
          </p:cNvPr>
          <p:cNvSpPr/>
          <p:nvPr/>
        </p:nvSpPr>
        <p:spPr>
          <a:xfrm>
            <a:off x="2438400" y="2958084"/>
            <a:ext cx="533400" cy="30480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EA3AC12A-8247-332C-BC1B-8B9F8AECECE0}"/>
              </a:ext>
            </a:extLst>
          </p:cNvPr>
          <p:cNvSpPr txBox="1"/>
          <p:nvPr/>
        </p:nvSpPr>
        <p:spPr>
          <a:xfrm>
            <a:off x="304800" y="228600"/>
            <a:ext cx="774793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1800" b="1" kern="1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Example: </a:t>
            </a:r>
          </a:p>
          <a:p>
            <a:pPr algn="ctr"/>
            <a:r>
              <a:rPr lang="en-US" altLang="zh-CN" sz="1800" b="1" kern="1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Metabolic </a:t>
            </a:r>
            <a:r>
              <a:rPr lang="en-US" altLang="zh-CN" b="1" kern="1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Topology of </a:t>
            </a:r>
            <a:r>
              <a:rPr lang="en-US" altLang="zh-CN" dirty="0">
                <a:ln>
                  <a:solidFill>
                    <a:schemeClr val="tx1"/>
                  </a:solidFill>
                </a:ln>
                <a:sym typeface="+mn-ea"/>
              </a:rPr>
              <a:t>Ulcerative Colitis (UC) and Crohn’s Disease (CD)</a:t>
            </a:r>
            <a:endParaRPr lang="zh-CN" altLang="en-US" b="1" dirty="0"/>
          </a:p>
        </p:txBody>
      </p:sp>
      <p:pic>
        <p:nvPicPr>
          <p:cNvPr id="2" name="图片 9" descr="ab40534e9b27dc5d57398ee0c06aa7e">
            <a:extLst>
              <a:ext uri="{FF2B5EF4-FFF2-40B4-BE49-F238E27FC236}">
                <a16:creationId xmlns:a16="http://schemas.microsoft.com/office/drawing/2014/main" id="{AE86E896-6CDA-06AF-1D8A-08A56ECA0CFC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98032" y="1357134"/>
            <a:ext cx="7747936" cy="535126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9FABA8DE-1394-EF63-8717-31B18C21C767}"/>
              </a:ext>
            </a:extLst>
          </p:cNvPr>
          <p:cNvSpPr txBox="1"/>
          <p:nvPr/>
        </p:nvSpPr>
        <p:spPr>
          <a:xfrm>
            <a:off x="2057400" y="1066800"/>
            <a:ext cx="50292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kern="1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1- and 2-d</a:t>
            </a:r>
            <a:r>
              <a:rPr lang="en-US" altLang="zh-CN" sz="1800" kern="1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imensional Homology </a:t>
            </a:r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2A78ED5-F34F-4529-7167-E88AA46657EC}"/>
              </a:ext>
            </a:extLst>
          </p:cNvPr>
          <p:cNvCxnSpPr/>
          <p:nvPr/>
        </p:nvCxnSpPr>
        <p:spPr>
          <a:xfrm>
            <a:off x="2362200" y="3110484"/>
            <a:ext cx="457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737FC925-CB76-D792-7693-03373787BFF3}"/>
              </a:ext>
            </a:extLst>
          </p:cNvPr>
          <p:cNvCxnSpPr/>
          <p:nvPr/>
        </p:nvCxnSpPr>
        <p:spPr>
          <a:xfrm>
            <a:off x="2356104" y="4876800"/>
            <a:ext cx="457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7B17C55F-9F18-4CF1-9FD6-C4F29AF494CA}"/>
              </a:ext>
            </a:extLst>
          </p:cNvPr>
          <p:cNvCxnSpPr/>
          <p:nvPr/>
        </p:nvCxnSpPr>
        <p:spPr>
          <a:xfrm>
            <a:off x="2356104" y="6553200"/>
            <a:ext cx="457200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09737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>
            <a:extLst>
              <a:ext uri="{FF2B5EF4-FFF2-40B4-BE49-F238E27FC236}">
                <a16:creationId xmlns:a16="http://schemas.microsoft.com/office/drawing/2014/main" id="{EA3AC12A-8247-332C-BC1B-8B9F8AECECE0}"/>
              </a:ext>
            </a:extLst>
          </p:cNvPr>
          <p:cNvSpPr txBox="1"/>
          <p:nvPr/>
        </p:nvSpPr>
        <p:spPr>
          <a:xfrm>
            <a:off x="1828800" y="381000"/>
            <a:ext cx="50292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b="1" kern="100" dirty="0"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0-dimensional Homology </a:t>
            </a:r>
            <a:endParaRPr lang="zh-CN" altLang="en-US" sz="2000" b="1" dirty="0"/>
          </a:p>
        </p:txBody>
      </p:sp>
      <p:pic>
        <p:nvPicPr>
          <p:cNvPr id="2" name="图片 1" descr="图表&#10;&#10;描述已自动生成">
            <a:extLst>
              <a:ext uri="{FF2B5EF4-FFF2-40B4-BE49-F238E27FC236}">
                <a16:creationId xmlns:a16="http://schemas.microsoft.com/office/drawing/2014/main" id="{774DA999-5670-6604-1475-5FDD9BB8E76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01062" y="914400"/>
            <a:ext cx="8237076" cy="588387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986392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CD31B80B-6588-527D-31F1-4651496A5B5C}"/>
              </a:ext>
            </a:extLst>
          </p:cNvPr>
          <p:cNvSpPr txBox="1"/>
          <p:nvPr/>
        </p:nvSpPr>
        <p:spPr>
          <a:xfrm>
            <a:off x="197806" y="1215992"/>
            <a:ext cx="8793793" cy="489364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zh-CN" altLang="en-US" sz="2100" dirty="0">
                <a:solidFill>
                  <a:srgbClr val="333333"/>
                </a:solidFill>
                <a:latin typeface="+mj-ea"/>
                <a:ea typeface="+mj-ea"/>
              </a:rPr>
              <a:t> </a:t>
            </a:r>
            <a:r>
              <a:rPr lang="en-US" altLang="zh-CN" sz="2100" dirty="0">
                <a:solidFill>
                  <a:srgbClr val="333333"/>
                </a:solidFill>
                <a:latin typeface="+mj-ea"/>
                <a:ea typeface="+mj-ea"/>
              </a:rPr>
              <a:t>HC</a:t>
            </a:r>
            <a:r>
              <a:rPr lang="zh-CN" altLang="en-US" sz="2100" dirty="0">
                <a:solidFill>
                  <a:srgbClr val="333333"/>
                </a:solidFill>
                <a:latin typeface="+mj-ea"/>
                <a:ea typeface="+mj-ea"/>
              </a:rPr>
              <a:t>                               </a:t>
            </a:r>
            <a:r>
              <a:rPr lang="en-US" altLang="zh-CN" sz="2100" dirty="0" err="1">
                <a:solidFill>
                  <a:srgbClr val="333333"/>
                </a:solidFill>
                <a:latin typeface="+mj-ea"/>
                <a:ea typeface="+mj-ea"/>
              </a:rPr>
              <a:t>Acetyllysine</a:t>
            </a:r>
            <a:r>
              <a:rPr lang="en-US" altLang="zh-CN" sz="2100" dirty="0">
                <a:solidFill>
                  <a:srgbClr val="333333"/>
                </a:solidFill>
                <a:latin typeface="+mj-ea"/>
                <a:ea typeface="+mj-ea"/>
              </a:rPr>
              <a:t> (</a:t>
            </a:r>
            <a:r>
              <a:rPr lang="zh-CN" altLang="en-US" sz="2100" dirty="0">
                <a:solidFill>
                  <a:srgbClr val="333333"/>
                </a:solidFill>
                <a:latin typeface="+mj-ea"/>
                <a:ea typeface="+mj-ea"/>
              </a:rPr>
              <a:t>乙酰亮氨酸</a:t>
            </a:r>
            <a:r>
              <a:rPr lang="en-US" altLang="zh-CN" sz="2100" dirty="0">
                <a:solidFill>
                  <a:srgbClr val="333333"/>
                </a:solidFill>
                <a:latin typeface="+mj-ea"/>
                <a:ea typeface="+mj-ea"/>
              </a:rPr>
              <a:t>)</a:t>
            </a:r>
            <a:r>
              <a:rPr lang="zh-CN" altLang="en-US" sz="2100" dirty="0">
                <a:solidFill>
                  <a:srgbClr val="333333"/>
                </a:solidFill>
                <a:latin typeface="+mj-ea"/>
                <a:ea typeface="+mj-ea"/>
              </a:rPr>
              <a:t>        </a:t>
            </a:r>
            <a:r>
              <a:rPr lang="en-US" altLang="zh-CN" sz="2100" kern="100" dirty="0">
                <a:latin typeface="+mj-ea"/>
                <a:ea typeface="+mj-ea"/>
                <a:cs typeface="KaiTi" panose="02010609060101010101" pitchFamily="49" charset="-122"/>
              </a:rPr>
              <a:t>MAA</a:t>
            </a:r>
          </a:p>
          <a:p>
            <a:pPr algn="ctr"/>
            <a:r>
              <a:rPr lang="en-US" altLang="zh-CN" sz="2100" kern="100" dirty="0">
                <a:latin typeface="+mj-ea"/>
                <a:ea typeface="+mj-ea"/>
                <a:cs typeface="KaiTi" panose="02010609060101010101" pitchFamily="49" charset="-122"/>
              </a:rPr>
              <a:t>                                                                                                      UC</a:t>
            </a:r>
          </a:p>
          <a:p>
            <a:pPr algn="ctr"/>
            <a:r>
              <a:rPr lang="zh-CN" altLang="en-US" sz="2100" dirty="0">
                <a:solidFill>
                  <a:srgbClr val="333333"/>
                </a:solidFill>
                <a:latin typeface="+mj-ea"/>
                <a:ea typeface="+mj-ea"/>
              </a:rPr>
              <a:t>                                   </a:t>
            </a:r>
            <a:endParaRPr lang="en-US" altLang="zh-CN" sz="2100" dirty="0">
              <a:solidFill>
                <a:srgbClr val="333333"/>
              </a:solidFill>
              <a:latin typeface="+mj-ea"/>
              <a:ea typeface="+mj-ea"/>
            </a:endParaRPr>
          </a:p>
          <a:p>
            <a:pPr algn="ctr"/>
            <a:r>
              <a:rPr lang="en-US" altLang="zh-CN" sz="2100" dirty="0">
                <a:solidFill>
                  <a:srgbClr val="333333"/>
                </a:solidFill>
                <a:latin typeface="+mj-ea"/>
                <a:ea typeface="+mj-ea"/>
              </a:rPr>
              <a:t>                                 </a:t>
            </a:r>
          </a:p>
          <a:p>
            <a:r>
              <a:rPr lang="zh-CN" altLang="en-US" sz="2100" dirty="0">
                <a:solidFill>
                  <a:srgbClr val="333333"/>
                </a:solidFill>
                <a:latin typeface="+mj-ea"/>
                <a:ea typeface="+mj-ea"/>
              </a:rPr>
              <a:t>                                                         </a:t>
            </a:r>
            <a:r>
              <a:rPr lang="en-US" altLang="zh-CN" sz="2100" dirty="0" err="1">
                <a:solidFill>
                  <a:srgbClr val="333333"/>
                </a:solidFill>
                <a:latin typeface="+mj-ea"/>
                <a:ea typeface="+mj-ea"/>
              </a:rPr>
              <a:t>Phytospingosine</a:t>
            </a:r>
            <a:r>
              <a:rPr lang="en-US" altLang="zh-CN" sz="2100" dirty="0">
                <a:solidFill>
                  <a:srgbClr val="333333"/>
                </a:solidFill>
                <a:latin typeface="+mj-ea"/>
                <a:ea typeface="+mj-ea"/>
              </a:rPr>
              <a:t> (</a:t>
            </a:r>
            <a:r>
              <a:rPr lang="zh-CN" altLang="en-US" sz="2100" dirty="0">
                <a:solidFill>
                  <a:srgbClr val="333333"/>
                </a:solidFill>
                <a:latin typeface="+mj-ea"/>
                <a:ea typeface="+mj-ea"/>
              </a:rPr>
              <a:t>植物鞘氨醇</a:t>
            </a:r>
            <a:r>
              <a:rPr lang="en-US" altLang="zh-CN" sz="2100" dirty="0">
                <a:solidFill>
                  <a:srgbClr val="333333"/>
                </a:solidFill>
                <a:latin typeface="+mj-ea"/>
                <a:ea typeface="+mj-ea"/>
              </a:rPr>
              <a:t>)</a:t>
            </a:r>
            <a:r>
              <a:rPr lang="zh-CN" altLang="en-US" sz="2100" dirty="0">
                <a:solidFill>
                  <a:srgbClr val="333333"/>
                </a:solidFill>
                <a:latin typeface="+mj-ea"/>
                <a:ea typeface="+mj-ea"/>
              </a:rPr>
              <a:t>  </a:t>
            </a:r>
            <a:r>
              <a:rPr lang="en-US" altLang="zh-CN" sz="2100" dirty="0">
                <a:solidFill>
                  <a:srgbClr val="333333"/>
                </a:solidFill>
                <a:latin typeface="+mj-ea"/>
                <a:ea typeface="+mj-ea"/>
              </a:rPr>
              <a:t>CD</a:t>
            </a:r>
            <a:endParaRPr lang="en-US" altLang="zh-CN" sz="2100" kern="100" dirty="0">
              <a:latin typeface="+mj-ea"/>
              <a:ea typeface="+mj-ea"/>
              <a:cs typeface="KaiTi" panose="02010609060101010101" pitchFamily="49" charset="-122"/>
            </a:endParaRPr>
          </a:p>
          <a:p>
            <a:endParaRPr lang="en-US" altLang="zh-CN" sz="2100" kern="100" dirty="0">
              <a:latin typeface="+mj-ea"/>
              <a:ea typeface="+mj-ea"/>
              <a:cs typeface="KaiTi" panose="02010609060101010101" pitchFamily="49" charset="-122"/>
            </a:endParaRPr>
          </a:p>
          <a:p>
            <a:r>
              <a:rPr lang="zh-CN" altLang="en-US" sz="2100" kern="100" dirty="0">
                <a:latin typeface="+mj-ea"/>
                <a:ea typeface="+mj-ea"/>
                <a:cs typeface="KaiTi" panose="02010609060101010101" pitchFamily="49" charset="-122"/>
              </a:rPr>
              <a:t>                               </a:t>
            </a:r>
            <a:r>
              <a:rPr lang="en-US" altLang="zh-CN" sz="2100" kern="100" dirty="0">
                <a:latin typeface="+mj-ea"/>
                <a:ea typeface="+mj-ea"/>
                <a:cs typeface="KaiTi" panose="02010609060101010101" pitchFamily="49" charset="-122"/>
              </a:rPr>
              <a:t>Linoleate   (</a:t>
            </a:r>
            <a:r>
              <a:rPr lang="zh-CN" altLang="en-US" sz="2100" kern="100" dirty="0">
                <a:latin typeface="+mj-ea"/>
                <a:ea typeface="+mj-ea"/>
                <a:cs typeface="KaiTi" panose="02010609060101010101" pitchFamily="49" charset="-122"/>
              </a:rPr>
              <a:t>亚油酸盐</a:t>
            </a:r>
            <a:r>
              <a:rPr lang="en-US" altLang="zh-CN" sz="2100" kern="100" dirty="0">
                <a:latin typeface="+mj-ea"/>
                <a:ea typeface="+mj-ea"/>
                <a:cs typeface="KaiTi" panose="02010609060101010101" pitchFamily="49" charset="-122"/>
              </a:rPr>
              <a:t>)</a:t>
            </a:r>
          </a:p>
          <a:p>
            <a:r>
              <a:rPr lang="en-US" altLang="zh-CN" sz="2100" kern="100" dirty="0">
                <a:latin typeface="+mj-ea"/>
                <a:ea typeface="+mj-ea"/>
                <a:cs typeface="KaiTi" panose="02010609060101010101" pitchFamily="49" charset="-122"/>
              </a:rPr>
              <a:t>                     </a:t>
            </a:r>
          </a:p>
          <a:p>
            <a:endParaRPr lang="en-US" sz="2100" kern="100" dirty="0">
              <a:latin typeface="+mj-ea"/>
              <a:ea typeface="+mj-ea"/>
            </a:endParaRPr>
          </a:p>
          <a:p>
            <a:r>
              <a:rPr lang="en-US" altLang="zh-CN" sz="2100" kern="100" dirty="0">
                <a:latin typeface="+mj-ea"/>
                <a:ea typeface="+mj-ea"/>
                <a:cs typeface="KaiTi" panose="02010609060101010101" pitchFamily="49" charset="-122"/>
              </a:rPr>
              <a:t> Methylimidazole acetic acid    (</a:t>
            </a:r>
            <a:r>
              <a:rPr lang="zh-CN" altLang="en-US" sz="2100" kern="100" dirty="0">
                <a:latin typeface="+mj-ea"/>
                <a:ea typeface="+mj-ea"/>
                <a:cs typeface="KaiTi" panose="02010609060101010101" pitchFamily="49" charset="-122"/>
              </a:rPr>
              <a:t>甲基咪唑乙酸</a:t>
            </a:r>
            <a:r>
              <a:rPr lang="en-US" altLang="zh-CN" sz="2100" kern="100" dirty="0">
                <a:latin typeface="+mj-ea"/>
                <a:ea typeface="+mj-ea"/>
                <a:cs typeface="KaiTi" panose="02010609060101010101" pitchFamily="49" charset="-122"/>
              </a:rPr>
              <a:t>)</a:t>
            </a:r>
          </a:p>
          <a:p>
            <a:endParaRPr lang="en-US" altLang="zh-TW" sz="2100" kern="100" dirty="0">
              <a:latin typeface="+mj-ea"/>
              <a:ea typeface="+mj-ea"/>
            </a:endParaRPr>
          </a:p>
          <a:p>
            <a:r>
              <a:rPr lang="en-US" altLang="zh-TW" sz="2100" kern="100" dirty="0">
                <a:latin typeface="+mj-ea"/>
                <a:ea typeface="+mj-ea"/>
                <a:cs typeface="KaiTi" panose="02010609060101010101" pitchFamily="49" charset="-122"/>
              </a:rPr>
              <a:t>                             Histamine ( (</a:t>
            </a:r>
            <a:r>
              <a:rPr lang="zh-TW" altLang="en-US" sz="2100" kern="100" dirty="0">
                <a:latin typeface="+mj-ea"/>
                <a:ea typeface="+mj-ea"/>
                <a:cs typeface="KaiTi" panose="02010609060101010101" pitchFamily="49" charset="-122"/>
              </a:rPr>
              <a:t>组胺</a:t>
            </a:r>
            <a:r>
              <a:rPr lang="en-US" altLang="zh-TW" sz="2100" kern="100" dirty="0">
                <a:latin typeface="+mj-ea"/>
                <a:ea typeface="+mj-ea"/>
                <a:cs typeface="KaiTi" panose="02010609060101010101" pitchFamily="49" charset="-122"/>
              </a:rPr>
              <a:t>)</a:t>
            </a:r>
          </a:p>
          <a:p>
            <a:r>
              <a:rPr lang="en-US" altLang="zh-TW" sz="2100" kern="100" dirty="0">
                <a:latin typeface="+mj-ea"/>
                <a:ea typeface="+mj-ea"/>
                <a:cs typeface="KaiTi" panose="02010609060101010101" pitchFamily="49" charset="-122"/>
              </a:rPr>
              <a:t>            </a:t>
            </a:r>
          </a:p>
          <a:p>
            <a:r>
              <a:rPr lang="zh-CN" altLang="en-US" sz="2100" kern="100" dirty="0">
                <a:highlight>
                  <a:srgbClr val="FFFFFF"/>
                </a:highlight>
                <a:latin typeface="+mj-ea"/>
                <a:ea typeface="+mj-ea"/>
                <a:cs typeface="KaiTi" panose="02010609060101010101" pitchFamily="49" charset="-122"/>
              </a:rPr>
              <a:t>               </a:t>
            </a:r>
            <a:endParaRPr lang="en-US" altLang="zh-CN" sz="2100" kern="100" dirty="0">
              <a:highlight>
                <a:srgbClr val="FFFFFF"/>
              </a:highlight>
              <a:latin typeface="+mj-ea"/>
              <a:ea typeface="+mj-ea"/>
              <a:cs typeface="KaiTi" panose="02010609060101010101" pitchFamily="49" charset="-122"/>
            </a:endParaRPr>
          </a:p>
          <a:p>
            <a:r>
              <a:rPr lang="en-US" dirty="0"/>
              <a:t>                      Inflammatory Bowel Disease  </a:t>
            </a:r>
          </a:p>
        </p:txBody>
      </p:sp>
      <p:sp>
        <p:nvSpPr>
          <p:cNvPr id="8" name="Arrow: Down 7">
            <a:extLst>
              <a:ext uri="{FF2B5EF4-FFF2-40B4-BE49-F238E27FC236}">
                <a16:creationId xmlns:a16="http://schemas.microsoft.com/office/drawing/2014/main" id="{919FED17-A708-4BCA-83C7-3728B4F50AE5}"/>
              </a:ext>
            </a:extLst>
          </p:cNvPr>
          <p:cNvSpPr/>
          <p:nvPr/>
        </p:nvSpPr>
        <p:spPr>
          <a:xfrm>
            <a:off x="3172073" y="3581400"/>
            <a:ext cx="158817" cy="5197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D95E51E6-A2A7-4229-93B1-22FB75018E41}"/>
              </a:ext>
            </a:extLst>
          </p:cNvPr>
          <p:cNvSpPr/>
          <p:nvPr/>
        </p:nvSpPr>
        <p:spPr>
          <a:xfrm>
            <a:off x="3443009" y="3581400"/>
            <a:ext cx="158817" cy="519764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6960CA95-F3E6-E988-C705-FE2CB4D606B8}"/>
              </a:ext>
            </a:extLst>
          </p:cNvPr>
          <p:cNvSpPr/>
          <p:nvPr/>
        </p:nvSpPr>
        <p:spPr>
          <a:xfrm rot="2959119" flipH="1">
            <a:off x="4155132" y="2698534"/>
            <a:ext cx="277411" cy="549326"/>
          </a:xfrm>
          <a:prstGeom prst="downArrow">
            <a:avLst/>
          </a:prstGeom>
          <a:solidFill>
            <a:srgbClr val="1D12AE"/>
          </a:solidFill>
          <a:ln>
            <a:solidFill>
              <a:srgbClr val="0B1B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Down 10">
            <a:extLst>
              <a:ext uri="{FF2B5EF4-FFF2-40B4-BE49-F238E27FC236}">
                <a16:creationId xmlns:a16="http://schemas.microsoft.com/office/drawing/2014/main" id="{8F8F58D7-CE04-7EF8-9195-2572A0764F07}"/>
              </a:ext>
            </a:extLst>
          </p:cNvPr>
          <p:cNvSpPr/>
          <p:nvPr/>
        </p:nvSpPr>
        <p:spPr>
          <a:xfrm rot="1744713" flipH="1">
            <a:off x="4207273" y="1559624"/>
            <a:ext cx="246726" cy="1112651"/>
          </a:xfrm>
          <a:prstGeom prst="downArrow">
            <a:avLst/>
          </a:prstGeom>
          <a:solidFill>
            <a:srgbClr val="1D12AE"/>
          </a:solidFill>
          <a:ln>
            <a:solidFill>
              <a:srgbClr val="0B1B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Down 11">
            <a:extLst>
              <a:ext uri="{FF2B5EF4-FFF2-40B4-BE49-F238E27FC236}">
                <a16:creationId xmlns:a16="http://schemas.microsoft.com/office/drawing/2014/main" id="{F804D22D-4CB1-4A9D-C1AB-CD751F281DB2}"/>
              </a:ext>
            </a:extLst>
          </p:cNvPr>
          <p:cNvSpPr/>
          <p:nvPr/>
        </p:nvSpPr>
        <p:spPr>
          <a:xfrm rot="3646542" flipH="1">
            <a:off x="6674701" y="1099232"/>
            <a:ext cx="300365" cy="1913865"/>
          </a:xfrm>
          <a:prstGeom prst="downArrow">
            <a:avLst>
              <a:gd name="adj1" fmla="val 41374"/>
              <a:gd name="adj2" fmla="val 50000"/>
            </a:avLst>
          </a:prstGeom>
          <a:solidFill>
            <a:srgbClr val="1D12AE"/>
          </a:solidFill>
          <a:ln>
            <a:solidFill>
              <a:srgbClr val="0B1B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ED71B8-80D1-E6A9-27C6-C521ECA0A3CD}"/>
              </a:ext>
            </a:extLst>
          </p:cNvPr>
          <p:cNvCxnSpPr/>
          <p:nvPr/>
        </p:nvCxnSpPr>
        <p:spPr>
          <a:xfrm flipH="1">
            <a:off x="3733800" y="1215992"/>
            <a:ext cx="66243" cy="4422808"/>
          </a:xfrm>
          <a:prstGeom prst="line">
            <a:avLst/>
          </a:prstGeom>
          <a:ln w="762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row: Down 16">
            <a:extLst>
              <a:ext uri="{FF2B5EF4-FFF2-40B4-BE49-F238E27FC236}">
                <a16:creationId xmlns:a16="http://schemas.microsoft.com/office/drawing/2014/main" id="{D9355902-E44E-6BFE-F06B-EFEAA51A4713}"/>
              </a:ext>
            </a:extLst>
          </p:cNvPr>
          <p:cNvSpPr/>
          <p:nvPr/>
        </p:nvSpPr>
        <p:spPr>
          <a:xfrm>
            <a:off x="3256322" y="4495800"/>
            <a:ext cx="158806" cy="275523"/>
          </a:xfrm>
          <a:prstGeom prst="down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F39019A9-1D38-0B25-243E-CA14B2C3166D}"/>
              </a:ext>
            </a:extLst>
          </p:cNvPr>
          <p:cNvSpPr/>
          <p:nvPr/>
        </p:nvSpPr>
        <p:spPr>
          <a:xfrm>
            <a:off x="3197396" y="5182203"/>
            <a:ext cx="230113" cy="519764"/>
          </a:xfrm>
          <a:prstGeom prst="downArrow">
            <a:avLst/>
          </a:prstGeom>
          <a:solidFill>
            <a:srgbClr val="1D12AE"/>
          </a:solidFill>
          <a:ln>
            <a:solidFill>
              <a:srgbClr val="0B1B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Arrow: Left-Right 19">
            <a:extLst>
              <a:ext uri="{FF2B5EF4-FFF2-40B4-BE49-F238E27FC236}">
                <a16:creationId xmlns:a16="http://schemas.microsoft.com/office/drawing/2014/main" id="{1956519D-C7FB-8501-2FB4-4CA7CCE639D0}"/>
              </a:ext>
            </a:extLst>
          </p:cNvPr>
          <p:cNvSpPr/>
          <p:nvPr/>
        </p:nvSpPr>
        <p:spPr>
          <a:xfrm>
            <a:off x="6830440" y="1346003"/>
            <a:ext cx="560960" cy="223787"/>
          </a:xfrm>
          <a:prstGeom prst="leftRightArrow">
            <a:avLst/>
          </a:prstGeom>
          <a:solidFill>
            <a:srgbClr val="1D12AE"/>
          </a:solidFill>
          <a:ln>
            <a:solidFill>
              <a:srgbClr val="0B1B8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264CF8B-8679-D8D6-4D19-23714AEAF2DD}"/>
              </a:ext>
            </a:extLst>
          </p:cNvPr>
          <p:cNvSpPr txBox="1"/>
          <p:nvPr/>
        </p:nvSpPr>
        <p:spPr>
          <a:xfrm>
            <a:off x="1752600" y="184015"/>
            <a:ext cx="55109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/>
              <a:t>Detecting the topological pathway </a:t>
            </a:r>
          </a:p>
          <a:p>
            <a:pPr algn="ctr"/>
            <a:r>
              <a:rPr lang="en-US" altLang="zh-CN" sz="2400" b="1" dirty="0"/>
              <a:t>of inflammatory form</a:t>
            </a:r>
            <a:endParaRPr lang="zh-CN" altLang="en-US" sz="2400" b="1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E017107-A7EA-7B74-A6BC-91C9069489C6}"/>
              </a:ext>
            </a:extLst>
          </p:cNvPr>
          <p:cNvSpPr txBox="1"/>
          <p:nvPr/>
        </p:nvSpPr>
        <p:spPr>
          <a:xfrm>
            <a:off x="2143485" y="519134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kern="100" dirty="0">
                <a:latin typeface="+mj-ea"/>
                <a:cs typeface="KaiTi" panose="02010609060101010101" pitchFamily="49" charset="-122"/>
              </a:rPr>
              <a:t>Inhibition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0D5909B-3DD7-AB21-57D3-E72F5F9A6B02}"/>
              </a:ext>
            </a:extLst>
          </p:cNvPr>
          <p:cNvSpPr txBox="1"/>
          <p:nvPr/>
        </p:nvSpPr>
        <p:spPr>
          <a:xfrm>
            <a:off x="5486400" y="4572000"/>
            <a:ext cx="2194240" cy="1477328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Current drugs are histamine-designed, which can inhibit IBD, cannot eradicate it.</a:t>
            </a:r>
            <a:endParaRPr lang="zh-CN" altLang="en-US" dirty="0"/>
          </a:p>
        </p:txBody>
      </p:sp>
      <p:sp>
        <p:nvSpPr>
          <p:cNvPr id="13" name="箭头: 左 12">
            <a:extLst>
              <a:ext uri="{FF2B5EF4-FFF2-40B4-BE49-F238E27FC236}">
                <a16:creationId xmlns:a16="http://schemas.microsoft.com/office/drawing/2014/main" id="{83B12B7E-F4DB-6216-4E48-20DD78CD1599}"/>
              </a:ext>
            </a:extLst>
          </p:cNvPr>
          <p:cNvSpPr/>
          <p:nvPr/>
        </p:nvSpPr>
        <p:spPr>
          <a:xfrm>
            <a:off x="4800600" y="4876800"/>
            <a:ext cx="609600" cy="2286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rgbClr val="C00000"/>
                </a:solidFill>
              </a:ln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95341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1FDDAA-6847-8798-9179-E0D664BE3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4</a:t>
            </a:fld>
            <a:endParaRPr lang="en-US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25CECA5-DA30-E69C-C4D6-DCDF7C92ABEB}"/>
              </a:ext>
            </a:extLst>
          </p:cNvPr>
          <p:cNvSpPr txBox="1"/>
          <p:nvPr/>
        </p:nvSpPr>
        <p:spPr>
          <a:xfrm>
            <a:off x="1048512" y="228600"/>
            <a:ext cx="62758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algn="ctr">
              <a:spcBef>
                <a:spcPts val="0"/>
              </a:spcBef>
              <a:spcAft>
                <a:spcPts val="0"/>
              </a:spcAft>
            </a:pPr>
            <a:r>
              <a:rPr lang="en-US" altLang="zh-CN" sz="2400" b="1" dirty="0">
                <a:solidFill>
                  <a:srgbClr val="002060"/>
                </a:solidFill>
              </a:rPr>
              <a:t>How AI Works?</a:t>
            </a:r>
            <a:endParaRPr lang="en-US" altLang="zh-CN" sz="2400" b="1" kern="100" dirty="0">
              <a:solidFill>
                <a:srgbClr val="002060"/>
              </a:solidFill>
              <a:effectLst/>
              <a:latin typeface="Calibri" panose="020F0502020204030204" pitchFamily="34" charset="0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0242" name="Picture 2" descr="Training Deep Neural Networks. Deep Learning Accessories | by Ravindra  Parmar | Towards Data Science">
            <a:extLst>
              <a:ext uri="{FF2B5EF4-FFF2-40B4-BE49-F238E27FC236}">
                <a16:creationId xmlns:a16="http://schemas.microsoft.com/office/drawing/2014/main" id="{480EDCC4-A6ED-DC50-3815-D74B2B3641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35" t="11397" r="14098" b="5026"/>
          <a:stretch/>
        </p:blipFill>
        <p:spPr bwMode="auto">
          <a:xfrm>
            <a:off x="1530096" y="3117111"/>
            <a:ext cx="5791200" cy="2863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E4D97E9-CC1D-250E-D7F2-2372E8467BAA}"/>
              </a:ext>
            </a:extLst>
          </p:cNvPr>
          <p:cNvSpPr txBox="1"/>
          <p:nvPr/>
        </p:nvSpPr>
        <p:spPr>
          <a:xfrm>
            <a:off x="533400" y="835592"/>
            <a:ext cx="8394192" cy="203132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2060"/>
                </a:solidFill>
                <a:effectLst/>
                <a:latin typeface="+mj-lt"/>
              </a:rPr>
              <a:t>AI is machine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0" i="0" dirty="0">
                <a:solidFill>
                  <a:srgbClr val="002060"/>
                </a:solidFill>
                <a:effectLst/>
                <a:latin typeface="+mj-lt"/>
              </a:rPr>
              <a:t>By inputting and processing data, AI can recognize behavior patterns and errors</a:t>
            </a:r>
            <a:r>
              <a:rPr lang="en-US" altLang="zh-CN" dirty="0">
                <a:solidFill>
                  <a:srgbClr val="002060"/>
                </a:solidFill>
                <a:latin typeface="+mj-lt"/>
              </a:rPr>
              <a:t>, in which it thinks, acts, and responds just like a real, live human</a:t>
            </a:r>
            <a:r>
              <a:rPr lang="en-US" altLang="zh-CN" b="0" i="0" dirty="0">
                <a:solidFill>
                  <a:srgbClr val="002060"/>
                </a:solidFill>
                <a:effectLst/>
                <a:latin typeface="+mj-lt"/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  <a:latin typeface="+mj-lt"/>
              </a:rPr>
              <a:t>At the core of ML are </a:t>
            </a:r>
            <a:r>
              <a:rPr lang="en-US" altLang="zh-CN" b="1" dirty="0">
                <a:solidFill>
                  <a:srgbClr val="002060"/>
                </a:solidFill>
                <a:latin typeface="+mj-lt"/>
              </a:rPr>
              <a:t>deep neural networks </a:t>
            </a:r>
            <a:r>
              <a:rPr lang="en-US" altLang="zh-CN" dirty="0">
                <a:solidFill>
                  <a:srgbClr val="002060"/>
                </a:solidFill>
                <a:latin typeface="+mj-lt"/>
              </a:rPr>
              <a:t>with multiple layers of interconnected nodes.</a:t>
            </a:r>
            <a:endParaRPr lang="en-US" altLang="zh-CN" b="0" i="0" dirty="0">
              <a:solidFill>
                <a:srgbClr val="002060"/>
              </a:solidFill>
              <a:effectLst/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002060"/>
                </a:solidFill>
                <a:latin typeface="+mj-lt"/>
              </a:rPr>
              <a:t>Each node relies on the data received from the previous layer to refine and optimize the prediction or categorization.</a:t>
            </a:r>
            <a:endParaRPr lang="zh-CN" altLang="en-US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7BA8B31-F7D7-CE3F-706C-AFCEAD26953C}"/>
              </a:ext>
            </a:extLst>
          </p:cNvPr>
          <p:cNvSpPr txBox="1"/>
          <p:nvPr/>
        </p:nvSpPr>
        <p:spPr>
          <a:xfrm>
            <a:off x="533400" y="4234491"/>
            <a:ext cx="1120820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zh-CN" dirty="0"/>
              <a:t>   Data</a:t>
            </a:r>
          </a:p>
          <a:p>
            <a:r>
              <a:rPr lang="en-US" altLang="zh-CN" dirty="0"/>
              <a:t>Ingesting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480DF66-FC74-431C-69C3-4732CECD6593}"/>
              </a:ext>
            </a:extLst>
          </p:cNvPr>
          <p:cNvSpPr txBox="1"/>
          <p:nvPr/>
        </p:nvSpPr>
        <p:spPr>
          <a:xfrm>
            <a:off x="7267915" y="4241561"/>
            <a:ext cx="1582484" cy="646331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/>
              <a:t>Classification</a:t>
            </a:r>
          </a:p>
          <a:p>
            <a:pPr algn="ctr"/>
            <a:r>
              <a:rPr lang="en-US" altLang="zh-CN" dirty="0"/>
              <a:t>Prediction</a:t>
            </a:r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7AEA40B2-68A2-C2D6-8FD2-692DADA0D9CA}"/>
              </a:ext>
            </a:extLst>
          </p:cNvPr>
          <p:cNvSpPr txBox="1"/>
          <p:nvPr/>
        </p:nvSpPr>
        <p:spPr>
          <a:xfrm>
            <a:off x="1783080" y="6174043"/>
            <a:ext cx="62760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Statistics     </a:t>
            </a:r>
            <a:r>
              <a:rPr lang="en-US" altLang="zh-CN" dirty="0" err="1"/>
              <a:t>Statistics</a:t>
            </a:r>
            <a:r>
              <a:rPr lang="en-US" altLang="zh-CN" dirty="0"/>
              <a:t>      </a:t>
            </a:r>
            <a:r>
              <a:rPr lang="en-US" altLang="zh-CN" dirty="0" err="1"/>
              <a:t>Statistics</a:t>
            </a:r>
            <a:r>
              <a:rPr lang="en-US" altLang="zh-CN" dirty="0"/>
              <a:t>     </a:t>
            </a:r>
            <a:r>
              <a:rPr lang="en-US" altLang="zh-CN" dirty="0" err="1"/>
              <a:t>Statistics</a:t>
            </a:r>
            <a:r>
              <a:rPr lang="en-US" altLang="zh-CN" dirty="0"/>
              <a:t>    </a:t>
            </a:r>
            <a:r>
              <a:rPr lang="en-US" altLang="zh-CN" dirty="0" err="1"/>
              <a:t>Statistics</a:t>
            </a:r>
            <a:endParaRPr lang="zh-CN" altLang="en-US" dirty="0"/>
          </a:p>
        </p:txBody>
      </p:sp>
      <p:sp>
        <p:nvSpPr>
          <p:cNvPr id="13" name="箭头: 上 12">
            <a:extLst>
              <a:ext uri="{FF2B5EF4-FFF2-40B4-BE49-F238E27FC236}">
                <a16:creationId xmlns:a16="http://schemas.microsoft.com/office/drawing/2014/main" id="{521639D0-DC75-06D8-BFF8-2ABEA6FA724E}"/>
              </a:ext>
            </a:extLst>
          </p:cNvPr>
          <p:cNvSpPr/>
          <p:nvPr/>
        </p:nvSpPr>
        <p:spPr>
          <a:xfrm>
            <a:off x="2362200" y="5791200"/>
            <a:ext cx="228600" cy="3810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箭头: 上 13">
            <a:extLst>
              <a:ext uri="{FF2B5EF4-FFF2-40B4-BE49-F238E27FC236}">
                <a16:creationId xmlns:a16="http://schemas.microsoft.com/office/drawing/2014/main" id="{ED1C7C88-8279-0EE2-D840-9078D55EAF8F}"/>
              </a:ext>
            </a:extLst>
          </p:cNvPr>
          <p:cNvSpPr/>
          <p:nvPr/>
        </p:nvSpPr>
        <p:spPr>
          <a:xfrm>
            <a:off x="3569888" y="5831908"/>
            <a:ext cx="228600" cy="3810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上 14">
            <a:extLst>
              <a:ext uri="{FF2B5EF4-FFF2-40B4-BE49-F238E27FC236}">
                <a16:creationId xmlns:a16="http://schemas.microsoft.com/office/drawing/2014/main" id="{463A0B55-5C0D-7BA4-7247-703A6801949A}"/>
              </a:ext>
            </a:extLst>
          </p:cNvPr>
          <p:cNvSpPr/>
          <p:nvPr/>
        </p:nvSpPr>
        <p:spPr>
          <a:xfrm>
            <a:off x="4762500" y="5841052"/>
            <a:ext cx="228600" cy="38100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箭头: 上 15">
            <a:extLst>
              <a:ext uri="{FF2B5EF4-FFF2-40B4-BE49-F238E27FC236}">
                <a16:creationId xmlns:a16="http://schemas.microsoft.com/office/drawing/2014/main" id="{B4ED1CCD-A496-236E-B3F1-E7602ED89F76}"/>
              </a:ext>
            </a:extLst>
          </p:cNvPr>
          <p:cNvSpPr/>
          <p:nvPr/>
        </p:nvSpPr>
        <p:spPr>
          <a:xfrm>
            <a:off x="5955112" y="5562600"/>
            <a:ext cx="228600" cy="668596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箭头: 上 16">
            <a:extLst>
              <a:ext uri="{FF2B5EF4-FFF2-40B4-BE49-F238E27FC236}">
                <a16:creationId xmlns:a16="http://schemas.microsoft.com/office/drawing/2014/main" id="{7CD5DD41-CBF0-41FC-3EB0-818239909BA1}"/>
              </a:ext>
            </a:extLst>
          </p:cNvPr>
          <p:cNvSpPr/>
          <p:nvPr/>
        </p:nvSpPr>
        <p:spPr>
          <a:xfrm>
            <a:off x="7007134" y="5334000"/>
            <a:ext cx="228600" cy="880432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07061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7543800" cy="609600"/>
          </a:xfrm>
        </p:spPr>
        <p:txBody>
          <a:bodyPr/>
          <a:lstStyle/>
          <a:p>
            <a:pPr algn="ctr"/>
            <a:r>
              <a:rPr lang="en-US" altLang="zh-CN" sz="2800" dirty="0"/>
              <a:t>Topological Statistics</a:t>
            </a:r>
            <a:endParaRPr lang="zh-CN" altLang="en-US" sz="2800" dirty="0"/>
          </a:p>
        </p:txBody>
      </p:sp>
      <p:pic>
        <p:nvPicPr>
          <p:cNvPr id="1028" name="Picture 4" descr="https://treehousetechgroup.com/wp-content/uploads/2019/11/Structured-vs-Unstructured-Data-1024x453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1" t="2710" r="5101" b="11254"/>
          <a:stretch/>
        </p:blipFill>
        <p:spPr bwMode="auto">
          <a:xfrm>
            <a:off x="685800" y="990600"/>
            <a:ext cx="7680960" cy="3429000"/>
          </a:xfrm>
          <a:prstGeom prst="rect">
            <a:avLst/>
          </a:prstGeom>
          <a:noFill/>
          <a:ln>
            <a:solidFill>
              <a:schemeClr val="accent6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57200" y="4577065"/>
            <a:ext cx="8229600" cy="2031325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zh-CN" dirty="0"/>
              <a:t>How to characterize variation and uncertainty in a population from messy data?</a:t>
            </a:r>
          </a:p>
          <a:p>
            <a:r>
              <a:rPr lang="en-US" altLang="zh-CN" dirty="0">
                <a:solidFill>
                  <a:srgbClr val="222222"/>
                </a:solidFill>
              </a:rPr>
              <a:t>Different stages of statistical development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From t-tests and ANOVA to maximum likelihood estimates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From significance tests to component dissection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From low- to high-dimensional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From a reductionist thinking to a holistic thinking</a:t>
            </a:r>
          </a:p>
          <a:p>
            <a:r>
              <a:rPr lang="en-US" altLang="zh-CN" b="1" dirty="0">
                <a:solidFill>
                  <a:srgbClr val="222222"/>
                </a:solidFill>
              </a:rPr>
              <a:t>Topological statistics can facilitate these paradigm shifts. </a:t>
            </a:r>
          </a:p>
        </p:txBody>
      </p:sp>
      <p:sp>
        <p:nvSpPr>
          <p:cNvPr id="7" name="右箭头 6"/>
          <p:cNvSpPr/>
          <p:nvPr/>
        </p:nvSpPr>
        <p:spPr>
          <a:xfrm>
            <a:off x="2514600" y="2679192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右箭头 9"/>
          <p:cNvSpPr/>
          <p:nvPr/>
        </p:nvSpPr>
        <p:spPr>
          <a:xfrm>
            <a:off x="4800600" y="26670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6858000" y="2667000"/>
            <a:ext cx="381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2362200" y="3886200"/>
            <a:ext cx="3048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/>
        </p:nvSpPr>
        <p:spPr>
          <a:xfrm>
            <a:off x="2362200" y="4144928"/>
            <a:ext cx="4953000" cy="304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066800" y="1143000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Data                      Phenomenon               Mechanism      </a:t>
            </a:r>
            <a:r>
              <a:rPr lang="en-US" altLang="zh-CN" dirty="0" err="1"/>
              <a:t>Mechanism</a:t>
            </a:r>
            <a:endParaRPr lang="zh-CN" altLang="en-US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5DAEAFA-EE9D-FCB4-08A6-A0C3B5BAEA06}"/>
              </a:ext>
            </a:extLst>
          </p:cNvPr>
          <p:cNvSpPr txBox="1"/>
          <p:nvPr/>
        </p:nvSpPr>
        <p:spPr>
          <a:xfrm>
            <a:off x="2286000" y="1897380"/>
            <a:ext cx="3655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ANOVA                       Supervised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70D905E-F1AD-AF57-C10E-FE114DBC7C33}"/>
              </a:ext>
            </a:extLst>
          </p:cNvPr>
          <p:cNvSpPr txBox="1"/>
          <p:nvPr/>
        </p:nvSpPr>
        <p:spPr>
          <a:xfrm>
            <a:off x="7298752" y="4080396"/>
            <a:ext cx="1031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Top Stat</a:t>
            </a:r>
            <a:endParaRPr lang="zh-CN" altLang="en-US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ECFA1E5-8A22-C834-FD68-F3D112B15F87}"/>
              </a:ext>
            </a:extLst>
          </p:cNvPr>
          <p:cNvSpPr txBox="1"/>
          <p:nvPr/>
        </p:nvSpPr>
        <p:spPr>
          <a:xfrm>
            <a:off x="5410200" y="3833336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Mixture models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77209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85558909-B1A5-E714-DE60-8BED376C4D21}"/>
              </a:ext>
            </a:extLst>
          </p:cNvPr>
          <p:cNvSpPr txBox="1"/>
          <p:nvPr/>
        </p:nvSpPr>
        <p:spPr>
          <a:xfrm>
            <a:off x="1600200" y="304800"/>
            <a:ext cx="5334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</a:rPr>
              <a:t>Concluding Remarks</a:t>
            </a:r>
            <a:endParaRPr lang="zh-CN" altLang="en-US" sz="2800" b="1" dirty="0">
              <a:solidFill>
                <a:srgbClr val="00206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60F3AE32-6CFD-10B4-E7A2-94DFA50B9837}"/>
              </a:ext>
            </a:extLst>
          </p:cNvPr>
          <p:cNvSpPr/>
          <p:nvPr/>
        </p:nvSpPr>
        <p:spPr>
          <a:xfrm>
            <a:off x="685800" y="920621"/>
            <a:ext cx="8077200" cy="5355312"/>
          </a:xfrm>
          <a:prstGeom prst="rect">
            <a:avLst/>
          </a:prstGeom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The core of AI is machine learning.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Machine learning is executed through deep neutral networks.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Each step of the tasks accomplished by deep neutral networks involves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Statistics can promote the function of AI, whereas AI can also facilitate development of statistics, especially computational statistics.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Currently used statistics is too simple to capture the complexity of big data.</a:t>
            </a:r>
          </a:p>
          <a:p>
            <a:endParaRPr lang="en-US" altLang="zh-CN" dirty="0">
              <a:solidFill>
                <a:srgbClr val="222222"/>
              </a:solidFill>
            </a:endParaRPr>
          </a:p>
          <a:p>
            <a:r>
              <a:rPr lang="en-US" altLang="zh-CN" b="1" dirty="0">
                <a:solidFill>
                  <a:srgbClr val="222222"/>
                </a:solidFill>
              </a:rPr>
              <a:t>We have pushed forward to shift statistics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From linear to nonlinear 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From static modeling to dynamic modeling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From significance tests to mechanistic exploration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From partially informative networks to fully informative networks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From a simple data analysis to interdisciplinary cross-pollination</a:t>
            </a:r>
          </a:p>
          <a:p>
            <a:endParaRPr lang="en-US" altLang="zh-CN" dirty="0">
              <a:solidFill>
                <a:srgbClr val="222222"/>
              </a:solidFill>
            </a:endParaRPr>
          </a:p>
          <a:p>
            <a:r>
              <a:rPr lang="en-US" altLang="zh-CN" b="1" dirty="0">
                <a:solidFill>
                  <a:srgbClr val="222222"/>
                </a:solidFill>
              </a:rPr>
              <a:t>We are thinking about how to integrate statistics with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Yau-Yau nonlinear filter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222222"/>
                </a:solidFill>
              </a:rPr>
              <a:t>Yau’s computational conformal geometry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222222"/>
                </a:solidFill>
              </a:rPr>
              <a:t>Calabi</a:t>
            </a:r>
            <a:r>
              <a:rPr lang="en-US" altLang="zh-CN" dirty="0">
                <a:solidFill>
                  <a:srgbClr val="222222"/>
                </a:solidFill>
              </a:rPr>
              <a:t>-Yau manifolds</a:t>
            </a:r>
          </a:p>
        </p:txBody>
      </p:sp>
      <p:pic>
        <p:nvPicPr>
          <p:cNvPr id="13" name="Picture 2" descr="Calabi-Yau manifold projected into 3D which represent a universe of 10 dimension [19].">
            <a:extLst>
              <a:ext uri="{FF2B5EF4-FFF2-40B4-BE49-F238E27FC236}">
                <a16:creationId xmlns:a16="http://schemas.microsoft.com/office/drawing/2014/main" id="{3939EFC7-3E6E-8352-BC7E-B03FF6F553B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26" t="5352" r="7522" b="12019"/>
          <a:stretch/>
        </p:blipFill>
        <p:spPr bwMode="auto">
          <a:xfrm>
            <a:off x="6839967" y="4930018"/>
            <a:ext cx="1639569" cy="13459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978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2" name="Title 1"/>
          <p:cNvSpPr>
            <a:spLocks noGrp="1"/>
          </p:cNvSpPr>
          <p:nvPr>
            <p:ph type="title"/>
          </p:nvPr>
        </p:nvSpPr>
        <p:spPr>
          <a:xfrm>
            <a:off x="1153274" y="118073"/>
            <a:ext cx="6630759" cy="622300"/>
          </a:xfrm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  <a:noAutofit/>
          </a:bodyPr>
          <a:lstStyle/>
          <a:p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ea typeface="Arial" panose="020B0604020202020204" pitchFamily="34" charset="0"/>
              </a:rPr>
              <a:t>Research Program in Topological Statistics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628" y="1097838"/>
            <a:ext cx="1676766" cy="1280481"/>
          </a:xfrm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rmAutofit lnSpcReduction="10000"/>
          </a:bodyPr>
          <a:lstStyle/>
          <a:p>
            <a:pPr>
              <a:defRPr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BIMSA</a:t>
            </a:r>
          </a:p>
          <a:p>
            <a:pPr>
              <a:defRPr/>
            </a:pPr>
            <a:r>
              <a:rPr lang="en-US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YMSC</a:t>
            </a:r>
          </a:p>
          <a:p>
            <a:pPr>
              <a:defRPr/>
            </a:pPr>
            <a:r>
              <a:rPr lang="en-US" altLang="zh-CN" sz="2400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SIMIS</a:t>
            </a:r>
            <a:endParaRPr lang="en-GB" altLang="zh-CN" sz="3400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892" indent="-342892" defTabSz="914378">
              <a:defRPr/>
            </a:pP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2" descr="Shin-Tung Yau">
            <a:extLst>
              <a:ext uri="{FF2B5EF4-FFF2-40B4-BE49-F238E27FC236}">
                <a16:creationId xmlns:a16="http://schemas.microsoft.com/office/drawing/2014/main" id="{0458F442-8C96-677E-A7CA-8C38CFCB98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1545" y="942008"/>
            <a:ext cx="1874905" cy="2291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0AF2795E-14E9-58F1-4982-3D8ECC4366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96"/>
          <a:stretch/>
        </p:blipFill>
        <p:spPr bwMode="auto">
          <a:xfrm>
            <a:off x="6449091" y="1374197"/>
            <a:ext cx="1358724" cy="1664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032EDE5-629C-03C9-B37C-704380E9E62C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49" t="10103" r="-3306"/>
          <a:stretch/>
        </p:blipFill>
        <p:spPr>
          <a:xfrm>
            <a:off x="324176" y="4683874"/>
            <a:ext cx="1070835" cy="14440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489000CD-A429-668E-DD14-3900CD1974CE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672" y="3239956"/>
            <a:ext cx="1243456" cy="16186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54A14ED-4C7F-A304-E4B9-7AFD88E7ABA6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6376" y="4277873"/>
            <a:ext cx="1088654" cy="152411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71FC819-7A5A-7C45-D5FE-039A8984F5D6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2218" y="2036105"/>
            <a:ext cx="1280481" cy="1280481"/>
          </a:xfrm>
          <a:prstGeom prst="rect">
            <a:avLst/>
          </a:prstGeom>
        </p:spPr>
      </p:pic>
      <p:pic>
        <p:nvPicPr>
          <p:cNvPr id="7" name="图片 10">
            <a:extLst>
              <a:ext uri="{FF2B5EF4-FFF2-40B4-BE49-F238E27FC236}">
                <a16:creationId xmlns:a16="http://schemas.microsoft.com/office/drawing/2014/main" id="{1AFC4651-8C21-97B8-42DE-0DAA1D9AB5D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2311" t="1427" r="827" b="-1427"/>
          <a:stretch/>
        </p:blipFill>
        <p:spPr>
          <a:xfrm>
            <a:off x="2547850" y="1435486"/>
            <a:ext cx="1992374" cy="172810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E28868-1FCA-807B-B345-0A994FD5D4D3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l="45441" t="10391" r="6117" b="989"/>
          <a:stretch>
            <a:fillRect/>
          </a:stretch>
        </p:blipFill>
        <p:spPr>
          <a:xfrm>
            <a:off x="2535828" y="2754771"/>
            <a:ext cx="1276985" cy="156146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F20B766-8F51-7178-5C40-0F317CED8CED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1366" y="2789578"/>
            <a:ext cx="1130300" cy="1561465"/>
          </a:xfrm>
          <a:prstGeom prst="rect">
            <a:avLst/>
          </a:prstGeom>
        </p:spPr>
      </p:pic>
      <p:pic>
        <p:nvPicPr>
          <p:cNvPr id="19" name="图片 3">
            <a:extLst>
              <a:ext uri="{FF2B5EF4-FFF2-40B4-BE49-F238E27FC236}">
                <a16:creationId xmlns:a16="http://schemas.microsoft.com/office/drawing/2014/main" id="{412FC250-7A0E-339D-1009-B34CAC26817B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-3124" t="873" r="-3132" b="-873"/>
          <a:stretch/>
        </p:blipFill>
        <p:spPr>
          <a:xfrm>
            <a:off x="1303330" y="2799621"/>
            <a:ext cx="1276985" cy="15862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7C21B03C-00E4-7CA4-1FD4-14C990574842}"/>
              </a:ext>
            </a:extLst>
          </p:cNvPr>
          <p:cNvSpPr txBox="1"/>
          <p:nvPr/>
        </p:nvSpPr>
        <p:spPr>
          <a:xfrm>
            <a:off x="2971800" y="991591"/>
            <a:ext cx="51301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Statistics                                       Mathematics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 descr="''">
            <a:extLst>
              <a:ext uri="{FF2B5EF4-FFF2-40B4-BE49-F238E27FC236}">
                <a16:creationId xmlns:a16="http://schemas.microsoft.com/office/drawing/2014/main" id="{0E5694BD-012F-C37E-7BFB-25E9D66D9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10" t="15593" r="29893" b="16697"/>
          <a:stretch/>
        </p:blipFill>
        <p:spPr bwMode="auto">
          <a:xfrm>
            <a:off x="5805034" y="3086965"/>
            <a:ext cx="1422349" cy="1267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0599906-10C5-C08A-CFE8-D1F29DA9D15B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9058" y="4442046"/>
            <a:ext cx="930041" cy="11957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806160-3113-D0BB-58A5-33772FB4641F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422" y="4592245"/>
            <a:ext cx="1141909" cy="1435121"/>
          </a:xfrm>
          <a:prstGeom prst="rect">
            <a:avLst/>
          </a:prstGeom>
        </p:spPr>
      </p:pic>
      <p:pic>
        <p:nvPicPr>
          <p:cNvPr id="9" name="Picture 19">
            <a:extLst>
              <a:ext uri="{FF2B5EF4-FFF2-40B4-BE49-F238E27FC236}">
                <a16:creationId xmlns:a16="http://schemas.microsoft.com/office/drawing/2014/main" id="{9474D37B-D7D1-95A9-9294-2F3176DDA6C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896" y="3080619"/>
            <a:ext cx="960360" cy="1280481"/>
          </a:xfrm>
          <a:prstGeom prst="rect">
            <a:avLst/>
          </a:prstGeom>
        </p:spPr>
      </p:pic>
      <p:pic>
        <p:nvPicPr>
          <p:cNvPr id="15" name="Picture 16">
            <a:extLst>
              <a:ext uri="{FF2B5EF4-FFF2-40B4-BE49-F238E27FC236}">
                <a16:creationId xmlns:a16="http://schemas.microsoft.com/office/drawing/2014/main" id="{40E16507-C0EC-9D20-8616-539C7D8E4E65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7679" y="4732278"/>
            <a:ext cx="1130300" cy="1644259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F6222992-4689-BAF5-4809-825E9F0ADB09}"/>
              </a:ext>
            </a:extLst>
          </p:cNvPr>
          <p:cNvPicPr>
            <a:picLocks noChangeAspect="1"/>
          </p:cNvPicPr>
          <p:nvPr/>
        </p:nvPicPr>
        <p:blipFill rotWithShape="1"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3" t="13560" r="21940" b="11970"/>
          <a:stretch/>
        </p:blipFill>
        <p:spPr>
          <a:xfrm>
            <a:off x="4157660" y="4517677"/>
            <a:ext cx="1088717" cy="1552076"/>
          </a:xfrm>
          <a:prstGeom prst="rect">
            <a:avLst/>
          </a:prstGeom>
        </p:spPr>
      </p:pic>
      <p:pic>
        <p:nvPicPr>
          <p:cNvPr id="5" name="Picture 15">
            <a:extLst>
              <a:ext uri="{FF2B5EF4-FFF2-40B4-BE49-F238E27FC236}">
                <a16:creationId xmlns:a16="http://schemas.microsoft.com/office/drawing/2014/main" id="{A0E1B0CF-1F97-D9A2-13AF-88DFD3DA395E}"/>
              </a:ext>
            </a:extLst>
          </p:cNvPr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312" y="3163590"/>
            <a:ext cx="1119170" cy="1492226"/>
          </a:xfrm>
          <a:prstGeom prst="rect">
            <a:avLst/>
          </a:prstGeom>
        </p:spPr>
      </p:pic>
      <p:pic>
        <p:nvPicPr>
          <p:cNvPr id="8" name="Picture 12">
            <a:extLst>
              <a:ext uri="{FF2B5EF4-FFF2-40B4-BE49-F238E27FC236}">
                <a16:creationId xmlns:a16="http://schemas.microsoft.com/office/drawing/2014/main" id="{B0883FAC-466B-BFB3-17F1-B38229F1668B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2004" y="3259011"/>
            <a:ext cx="960360" cy="128073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C0CC39E-FCD3-A4FB-98DC-F0391BF90621}"/>
              </a:ext>
            </a:extLst>
          </p:cNvPr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2113" y="4403014"/>
            <a:ext cx="1030251" cy="144347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A3A5B784-9EEC-5395-D44F-AD633F004BD2}"/>
              </a:ext>
            </a:extLst>
          </p:cNvPr>
          <p:cNvPicPr>
            <a:picLocks noChangeAspect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59" y="4361100"/>
            <a:ext cx="1263264" cy="1895637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72D9FA5-69A3-5AD4-AC9D-2D85BE01FDF6}"/>
              </a:ext>
            </a:extLst>
          </p:cNvPr>
          <p:cNvPicPr>
            <a:picLocks noChangeAspect="1"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4634" y="4932144"/>
            <a:ext cx="854120" cy="1195767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1.jpg"/>
          <p:cNvPicPr>
            <a:picLocks noChangeAspect="1"/>
          </p:cNvPicPr>
          <p:nvPr/>
        </p:nvPicPr>
        <p:blipFill rotWithShape="1">
          <a:blip r:embed="rId3" cstate="print"/>
          <a:srcRect r="1845"/>
          <a:stretch>
            <a:fillRect/>
          </a:stretch>
        </p:blipFill>
        <p:spPr>
          <a:xfrm>
            <a:off x="0" y="836997"/>
            <a:ext cx="9144000" cy="51435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26" name="AutoShape 2" descr="c:\users\hp\appdata\roaming\360se6\User Data\Temp\resize_png_new.php?id=582413&amp;size=128"/>
          <p:cNvSpPr>
            <a:spLocks noChangeAspect="1" noChangeArrowheads="1"/>
          </p:cNvSpPr>
          <p:nvPr/>
        </p:nvSpPr>
        <p:spPr bwMode="auto">
          <a:xfrm>
            <a:off x="1258888" y="749300"/>
            <a:ext cx="228600" cy="228600"/>
          </a:xfrm>
          <a:prstGeom prst="rect">
            <a:avLst/>
          </a:prstGeom>
          <a:noFill/>
        </p:spPr>
        <p:txBody>
          <a:bodyPr lIns="68580" tIns="34290" rIns="68580" bIns="34290"/>
          <a:lstStyle/>
          <a:p>
            <a:pPr defTabSz="914378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038778" y="2761334"/>
            <a:ext cx="3950144" cy="830997"/>
          </a:xfrm>
          <a:prstGeom prst="rect">
            <a:avLst/>
          </a:prstGeom>
          <a:noFill/>
        </p:spPr>
        <p:txBody>
          <a:bodyPr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914378">
              <a:defRPr/>
            </a:pPr>
            <a:r>
              <a:rPr lang="en-US" altLang="zh-CN" sz="4950" b="1" spc="38" dirty="0">
                <a:ln w="11430"/>
                <a:solidFill>
                  <a:srgbClr val="0099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华文隶书" panose="02010800040101010101" pitchFamily="2" charset="-122"/>
                <a:cs typeface="Arial" panose="020B0604020202020204" pitchFamily="34" charset="0"/>
              </a:rPr>
              <a:t>Thank You!</a:t>
            </a:r>
            <a:endParaRPr lang="zh-CN" altLang="en-US" sz="4050" b="1" spc="38" dirty="0">
              <a:ln w="11430"/>
              <a:solidFill>
                <a:srgbClr val="0099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方正超粗黑简体" pitchFamily="65" charset="-122"/>
              <a:cs typeface="Arial" panose="020B0604020202020204" pitchFamily="34" charset="0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0" y="841534"/>
          <a:ext cx="1484948" cy="6891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962650" imgH="2038350" progId="Paint.Picture">
                  <p:embed/>
                </p:oleObj>
              </mc:Choice>
              <mc:Fallback>
                <p:oleObj r:id="rId4" imgW="5962650" imgH="2038350" progId="Paint.Picture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0" y="841534"/>
                        <a:ext cx="1484948" cy="6891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文本框 5"/>
          <p:cNvSpPr txBox="1"/>
          <p:nvPr/>
        </p:nvSpPr>
        <p:spPr>
          <a:xfrm>
            <a:off x="1484948" y="950119"/>
            <a:ext cx="1501140" cy="3231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750" b="1">
                <a:latin typeface="Arial Unicode MS" panose="020B0604020202020204" charset="-122"/>
                <a:ea typeface="Arial Unicode MS" panose="020B0604020202020204" charset="-122"/>
              </a:rPr>
              <a:t>Supported by Yau Center at Tsinghua Univ. &amp; CAS</a:t>
            </a:r>
          </a:p>
        </p:txBody>
      </p:sp>
      <p:pic>
        <p:nvPicPr>
          <p:cNvPr id="7" name="图片 6"/>
          <p:cNvPicPr/>
          <p:nvPr/>
        </p:nvPicPr>
        <p:blipFill>
          <a:blip r:embed="rId6"/>
          <a:stretch>
            <a:fillRect/>
          </a:stretch>
        </p:blipFill>
        <p:spPr>
          <a:xfrm>
            <a:off x="5255555" y="967672"/>
            <a:ext cx="3638550" cy="43815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22109150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3E81-A6FC-45CE-7C48-B75CC4B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5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E718C-E9FB-469A-666A-1B69F9BA9CA6}"/>
              </a:ext>
            </a:extLst>
          </p:cNvPr>
          <p:cNvSpPr txBox="1"/>
          <p:nvPr/>
        </p:nvSpPr>
        <p:spPr>
          <a:xfrm>
            <a:off x="1371600" y="475564"/>
            <a:ext cx="5848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Common</a:t>
            </a:r>
            <a:r>
              <a:rPr lang="en-US" sz="2800" b="1" dirty="0">
                <a:solidFill>
                  <a:srgbClr val="002060"/>
                </a:solidFill>
              </a:rPr>
              <a:t> Statistics Applied to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28271-FFCE-F6B3-1F2A-D5D4343D6309}"/>
              </a:ext>
            </a:extLst>
          </p:cNvPr>
          <p:cNvSpPr txBox="1"/>
          <p:nvPr/>
        </p:nvSpPr>
        <p:spPr>
          <a:xfrm>
            <a:off x="1371600" y="1600200"/>
            <a:ext cx="6858000" cy="344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Probability </a:t>
            </a:r>
            <a:r>
              <a:rPr lang="en-US" altLang="zh-CN" sz="2400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endParaRPr lang="en-US" sz="2400" kern="100" dirty="0">
              <a:solidFill>
                <a:srgbClr val="00206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400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Regression models</a:t>
            </a:r>
            <a:endParaRPr lang="en-US" sz="2400" kern="100" dirty="0">
              <a:solidFill>
                <a:srgbClr val="00206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400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 models</a:t>
            </a:r>
            <a:endParaRPr lang="en-US" sz="2400" kern="100" dirty="0">
              <a:solidFill>
                <a:srgbClr val="00206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sz="2400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Clustering models</a:t>
            </a:r>
            <a:endParaRPr lang="en-US" sz="2400" kern="100" dirty="0">
              <a:solidFill>
                <a:srgbClr val="00206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zh-CN" sz="2400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kern="0" dirty="0">
                <a:solidFill>
                  <a:srgbClr val="00206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raphical models</a:t>
            </a:r>
            <a:endParaRPr lang="en-US" sz="2400" kern="100" dirty="0">
              <a:solidFill>
                <a:srgbClr val="00206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2400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rgbClr val="002060"/>
                </a:solidFill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400" kern="100" dirty="0">
                <a:solidFill>
                  <a:srgbClr val="002060"/>
                </a:solidFill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kern="100" dirty="0">
                <a:solidFill>
                  <a:srgbClr val="002060"/>
                </a:solidFill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Topological statistics and statistical topology</a:t>
            </a:r>
            <a:endParaRPr lang="en-US" sz="2400" kern="100" dirty="0">
              <a:solidFill>
                <a:srgbClr val="00206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368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D27D20-6BA5-870B-8C16-5430028A6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6</a:t>
            </a:fld>
            <a:endParaRPr lang="en-US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B8F774-E409-BB8B-FDC5-A5D6E8566CF1}"/>
              </a:ext>
            </a:extLst>
          </p:cNvPr>
          <p:cNvSpPr txBox="1"/>
          <p:nvPr/>
        </p:nvSpPr>
        <p:spPr>
          <a:xfrm>
            <a:off x="1447800" y="1752600"/>
            <a:ext cx="67056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+mn-ea"/>
              </a:rPr>
              <a:t>In my opinion, the statistic models currently applied in AI </a:t>
            </a:r>
            <a:r>
              <a:rPr lang="en-US" altLang="zh-CN" sz="2400" dirty="0">
                <a:solidFill>
                  <a:srgbClr val="002060"/>
                </a:solidFill>
                <a:latin typeface="+mn-ea"/>
              </a:rPr>
              <a:t>are</a:t>
            </a:r>
            <a:r>
              <a:rPr lang="en-US" sz="2400" dirty="0">
                <a:solidFill>
                  <a:srgbClr val="002060"/>
                </a:solidFill>
                <a:latin typeface="+mn-ea"/>
              </a:rPr>
              <a:t> too simple to capture the complexity of big data.</a:t>
            </a:r>
          </a:p>
          <a:p>
            <a:endParaRPr lang="en-US" sz="2400" dirty="0">
              <a:solidFill>
                <a:srgbClr val="002060"/>
              </a:solidFill>
              <a:latin typeface="+mn-ea"/>
            </a:endParaRPr>
          </a:p>
          <a:p>
            <a:r>
              <a:rPr lang="en-US" altLang="zh-CN" sz="2400" dirty="0">
                <a:solidFill>
                  <a:srgbClr val="002060"/>
                </a:solidFill>
                <a:latin typeface="+mn-ea"/>
              </a:rPr>
              <a:t>We </a:t>
            </a:r>
            <a:r>
              <a:rPr lang="en-US" sz="2400" dirty="0">
                <a:solidFill>
                  <a:srgbClr val="002060"/>
                </a:solidFill>
                <a:latin typeface="+mn-ea"/>
              </a:rPr>
              <a:t>have </a:t>
            </a:r>
            <a:r>
              <a:rPr lang="en-US" altLang="zh-CN" sz="2400" dirty="0">
                <a:solidFill>
                  <a:srgbClr val="002060"/>
                </a:solidFill>
                <a:latin typeface="+mn-ea"/>
              </a:rPr>
              <a:t>developed a library of </a:t>
            </a:r>
            <a:r>
              <a:rPr lang="en-US" sz="2400" dirty="0">
                <a:solidFill>
                  <a:srgbClr val="002060"/>
                </a:solidFill>
                <a:latin typeface="+mn-ea"/>
              </a:rPr>
              <a:t>advanced statistical models that can be used to improve the accuracy, precision, and power of AI.</a:t>
            </a:r>
          </a:p>
        </p:txBody>
      </p:sp>
    </p:spTree>
    <p:extLst>
      <p:ext uri="{BB962C8B-B14F-4D97-AF65-F5344CB8AC3E}">
        <p14:creationId xmlns:p14="http://schemas.microsoft.com/office/powerpoint/2010/main" val="26163968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CFB8C5-714B-D7A8-993D-FB277BEE95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7</a:t>
            </a:fld>
            <a:endParaRPr lang="en-US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2BB25DA-A325-F557-CB2D-983F2B35CF1B}"/>
              </a:ext>
            </a:extLst>
          </p:cNvPr>
          <p:cNvSpPr txBox="1"/>
          <p:nvPr/>
        </p:nvSpPr>
        <p:spPr>
          <a:xfrm>
            <a:off x="772237" y="1981200"/>
            <a:ext cx="7599525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Great effort to develop advanced statistics underlying the foundational models powering AI interfaces. </a:t>
            </a:r>
          </a:p>
          <a:p>
            <a:endParaRPr lang="en-US" sz="2400" dirty="0">
              <a:solidFill>
                <a:srgbClr val="002060"/>
              </a:solidFill>
              <a:latin typeface="+mj-lt"/>
            </a:endParaRPr>
          </a:p>
          <a:p>
            <a:r>
              <a:rPr lang="en-US" sz="2400" dirty="0">
                <a:solidFill>
                  <a:srgbClr val="002060"/>
                </a:solidFill>
                <a:latin typeface="+mj-lt"/>
              </a:rPr>
              <a:t>The impact of statistics is increasingly recognized by many </a:t>
            </a:r>
            <a:r>
              <a:rPr lang="en-US" altLang="zh-CN" sz="2400" dirty="0">
                <a:solidFill>
                  <a:srgbClr val="002060"/>
                </a:solidFill>
                <a:latin typeface="+mj-lt"/>
              </a:rPr>
              <a:t>of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+mj-lt"/>
              </a:rPr>
              <a:t>the large language models (LLMs), such as </a:t>
            </a:r>
            <a:r>
              <a:rPr lang="en-US" sz="2400" dirty="0">
                <a:solidFill>
                  <a:srgbClr val="002060"/>
                </a:solidFill>
                <a:latin typeface="+mj-lt"/>
              </a:rPr>
              <a:t>OpenAI’s ChatGPT, 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+mj-lt"/>
              </a:rPr>
              <a:t>Google’s Bard, </a:t>
            </a:r>
            <a:r>
              <a:rPr lang="en-US" sz="2400" b="0" i="0" dirty="0" err="1">
                <a:solidFill>
                  <a:srgbClr val="002060"/>
                </a:solidFill>
                <a:effectLst/>
                <a:latin typeface="+mj-lt"/>
              </a:rPr>
              <a:t>Anthropic’s</a:t>
            </a:r>
            <a:r>
              <a:rPr lang="en-US" sz="2400" b="0" i="0" dirty="0">
                <a:solidFill>
                  <a:srgbClr val="002060"/>
                </a:solidFill>
                <a:effectLst/>
                <a:latin typeface="+mj-lt"/>
              </a:rPr>
              <a:t> Claude, etc.</a:t>
            </a:r>
            <a:endParaRPr lang="en-US" sz="2400" dirty="0">
              <a:solidFill>
                <a:srgbClr val="002060"/>
              </a:solidFill>
              <a:latin typeface="+mj-lt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04CEFFF-EDC3-924B-8B93-DDAE52F0D798}"/>
              </a:ext>
            </a:extLst>
          </p:cNvPr>
          <p:cNvSpPr txBox="1"/>
          <p:nvPr/>
        </p:nvSpPr>
        <p:spPr>
          <a:xfrm>
            <a:off x="457200" y="346621"/>
            <a:ext cx="7848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800" b="1" i="0" dirty="0">
                <a:solidFill>
                  <a:srgbClr val="002060"/>
                </a:solidFill>
                <a:effectLst/>
                <a:latin typeface="+mj-lt"/>
              </a:rPr>
              <a:t>No AI without Statistics: </a:t>
            </a:r>
          </a:p>
          <a:p>
            <a:pPr algn="ctr"/>
            <a:r>
              <a:rPr lang="en-US" sz="2800" b="1" i="0" dirty="0">
                <a:solidFill>
                  <a:srgbClr val="002060"/>
                </a:solidFill>
                <a:effectLst/>
                <a:latin typeface="+mj-lt"/>
              </a:rPr>
              <a:t>No </a:t>
            </a:r>
            <a:r>
              <a:rPr lang="en-US" sz="2800" b="1" dirty="0">
                <a:solidFill>
                  <a:srgbClr val="002060"/>
                </a:solidFill>
                <a:latin typeface="+mj-lt"/>
              </a:rPr>
              <a:t>A</a:t>
            </a:r>
            <a:r>
              <a:rPr lang="en-US" sz="2800" b="1" i="0" dirty="0">
                <a:solidFill>
                  <a:srgbClr val="002060"/>
                </a:solidFill>
                <a:effectLst/>
                <a:latin typeface="+mj-lt"/>
              </a:rPr>
              <a:t>dvanced AI without Advanced </a:t>
            </a:r>
            <a:r>
              <a:rPr lang="en-US" sz="2800" b="1" dirty="0">
                <a:solidFill>
                  <a:srgbClr val="002060"/>
                </a:solidFill>
                <a:latin typeface="+mj-lt"/>
              </a:rPr>
              <a:t>S</a:t>
            </a:r>
            <a:r>
              <a:rPr lang="en-US" sz="2800" b="1" i="0" dirty="0">
                <a:solidFill>
                  <a:srgbClr val="002060"/>
                </a:solidFill>
                <a:effectLst/>
                <a:latin typeface="+mj-lt"/>
              </a:rPr>
              <a:t>tatistics</a:t>
            </a:r>
            <a:endParaRPr lang="en-US" sz="2800" b="1" dirty="0">
              <a:solidFill>
                <a:srgbClr val="002060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87317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3E81-A6FC-45CE-7C48-B75CC4B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8</a:t>
            </a:fld>
            <a:endParaRPr lang="en-US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5CE718C-E9FB-469A-666A-1B69F9BA9CA6}"/>
              </a:ext>
            </a:extLst>
          </p:cNvPr>
          <p:cNvSpPr txBox="1"/>
          <p:nvPr/>
        </p:nvSpPr>
        <p:spPr>
          <a:xfrm>
            <a:off x="1371600" y="475564"/>
            <a:ext cx="58486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</a:rPr>
              <a:t>Common</a:t>
            </a:r>
            <a:r>
              <a:rPr lang="en-US" sz="2800" b="1" dirty="0">
                <a:solidFill>
                  <a:srgbClr val="002060"/>
                </a:solidFill>
              </a:rPr>
              <a:t> Statistics Applied to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928271-FFCE-F6B3-1F2A-D5D4343D6309}"/>
              </a:ext>
            </a:extLst>
          </p:cNvPr>
          <p:cNvSpPr txBox="1"/>
          <p:nvPr/>
        </p:nvSpPr>
        <p:spPr>
          <a:xfrm>
            <a:off x="1371600" y="1600200"/>
            <a:ext cx="6858000" cy="34453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1 </a:t>
            </a:r>
            <a:r>
              <a:rPr lang="en-US" sz="2400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Probability </a:t>
            </a:r>
            <a:r>
              <a:rPr lang="en-US" altLang="zh-CN" sz="2400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theory</a:t>
            </a:r>
            <a:endParaRPr lang="en-US" sz="2400" kern="100" dirty="0">
              <a:solidFill>
                <a:srgbClr val="00206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2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Regression models</a:t>
            </a:r>
            <a:endParaRPr lang="en-US" sz="2400" kern="100" dirty="0">
              <a:solidFill>
                <a:srgbClr val="FF000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3 </a:t>
            </a:r>
            <a:r>
              <a:rPr lang="en-US" altLang="zh-CN" sz="2400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Classification models</a:t>
            </a:r>
            <a:endParaRPr lang="en-US" sz="2400" kern="100" dirty="0">
              <a:solidFill>
                <a:srgbClr val="00206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Clustering models</a:t>
            </a:r>
            <a:endParaRPr lang="en-US" sz="2400" kern="100" dirty="0">
              <a:solidFill>
                <a:srgbClr val="FF000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5 </a:t>
            </a:r>
            <a:r>
              <a:rPr lang="en-US" altLang="zh-CN" sz="2400" kern="0" dirty="0">
                <a:solidFill>
                  <a:srgbClr val="FF000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kern="0" dirty="0">
                <a:solidFill>
                  <a:srgbClr val="FF0000"/>
                </a:solidFill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raphical models</a:t>
            </a:r>
            <a:endParaRPr lang="en-US" sz="2400" kern="100" dirty="0">
              <a:solidFill>
                <a:srgbClr val="FF000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6 </a:t>
            </a:r>
            <a:r>
              <a:rPr lang="en-US" sz="2400" kern="0" dirty="0">
                <a:solidFill>
                  <a:srgbClr val="002060"/>
                </a:solidFill>
                <a:effectLst/>
                <a:latin typeface="+mj-lt"/>
                <a:ea typeface="Times New Roman" panose="02020603050405020304" pitchFamily="18" charset="0"/>
                <a:cs typeface="Times New Roman" panose="02020603050405020304" pitchFamily="18" charset="0"/>
              </a:rPr>
              <a:t>Deep learning models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kern="100" dirty="0">
                <a:solidFill>
                  <a:srgbClr val="FF0000"/>
                </a:solidFill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7</a:t>
            </a:r>
            <a:r>
              <a:rPr lang="en-US" sz="2400" kern="100" dirty="0">
                <a:solidFill>
                  <a:srgbClr val="FF0000"/>
                </a:solidFill>
                <a:effectLst/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sz="2400" kern="100" dirty="0">
                <a:solidFill>
                  <a:srgbClr val="FF0000"/>
                </a:solidFill>
                <a:latin typeface="+mj-lt"/>
                <a:ea typeface="DengXian" panose="02010600030101010101" pitchFamily="2" charset="-122"/>
                <a:cs typeface="Times New Roman" panose="02020603050405020304" pitchFamily="18" charset="0"/>
              </a:rPr>
              <a:t>Topological statistics and statistical topology</a:t>
            </a:r>
            <a:endParaRPr lang="en-US" sz="2400" kern="100" dirty="0">
              <a:solidFill>
                <a:srgbClr val="FF0000"/>
              </a:solidFill>
              <a:effectLst/>
              <a:latin typeface="+mj-lt"/>
              <a:ea typeface="DengXian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204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83E81-A6FC-45CE-7C48-B75CC4B6C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904BD914-FFDD-4B24-9009-9818F055A9F7}" type="slidenum">
              <a:rPr lang="en-US" altLang="en-US" smtClean="0"/>
              <a:pPr>
                <a:defRPr/>
              </a:pPr>
              <a:t>9</a:t>
            </a:fld>
            <a:endParaRPr lang="en-US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405B04-F2E1-DA63-7051-5642A4CB4637}"/>
              </a:ext>
            </a:extLst>
          </p:cNvPr>
          <p:cNvSpPr txBox="1"/>
          <p:nvPr/>
        </p:nvSpPr>
        <p:spPr>
          <a:xfrm>
            <a:off x="2743200" y="345210"/>
            <a:ext cx="3276600" cy="4587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400" b="1" dirty="0">
                <a:solidFill>
                  <a:srgbClr val="002060"/>
                </a:solidFill>
              </a:rPr>
              <a:t>1 Probability theory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E9430C7-B162-1B59-8AAC-A6D99E73EDAA}"/>
              </a:ext>
            </a:extLst>
          </p:cNvPr>
          <p:cNvSpPr txBox="1"/>
          <p:nvPr/>
        </p:nvSpPr>
        <p:spPr>
          <a:xfrm>
            <a:off x="762000" y="1171704"/>
            <a:ext cx="7848600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/>
                <a:latin typeface="+mn-ea"/>
              </a:rPr>
              <a:t>Probability theory defines the concepts of random variables, events, outcomes, and distributions, and how to manipulate them using rules and theorems. </a:t>
            </a: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latin typeface="+mn-ea"/>
              </a:rPr>
              <a:t>P</a:t>
            </a:r>
            <a:r>
              <a:rPr lang="en-US" sz="2000" dirty="0">
                <a:solidFill>
                  <a:srgbClr val="002060"/>
                </a:solidFill>
                <a:effectLst/>
                <a:latin typeface="+mn-ea"/>
              </a:rPr>
              <a:t>robability theory is u</a:t>
            </a:r>
            <a:r>
              <a:rPr lang="en-US" altLang="zh-CN" sz="2000" dirty="0">
                <a:solidFill>
                  <a:srgbClr val="002060"/>
                </a:solidFill>
                <a:effectLst/>
                <a:latin typeface="+mn-ea"/>
              </a:rPr>
              <a:t>sed to </a:t>
            </a:r>
            <a:r>
              <a:rPr lang="en-US" sz="2000" b="0" i="0" dirty="0">
                <a:solidFill>
                  <a:srgbClr val="002060"/>
                </a:solidFill>
                <a:effectLst/>
                <a:latin typeface="+mn-ea"/>
              </a:rPr>
              <a:t>model and analyze uncertain data, to learn from limited samples, to make predictions, and to evaluate the performance of algorithms.</a:t>
            </a:r>
            <a:endParaRPr lang="en-US" sz="2000" dirty="0">
              <a:solidFill>
                <a:srgbClr val="002060"/>
              </a:solidFill>
              <a:effectLst/>
              <a:latin typeface="+mn-ea"/>
            </a:endParaRPr>
          </a:p>
          <a:p>
            <a:pPr marL="342900" marR="0" indent="-342900">
              <a:spcBef>
                <a:spcPts val="0"/>
              </a:spcBef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/>
                <a:latin typeface="+mn-ea"/>
              </a:rPr>
              <a:t>Probability theory </a:t>
            </a:r>
            <a:r>
              <a:rPr lang="en-US" sz="2000" dirty="0">
                <a:solidFill>
                  <a:srgbClr val="002060"/>
                </a:solidFill>
                <a:latin typeface="+mn-ea"/>
              </a:rPr>
              <a:t>can perform inference </a:t>
            </a:r>
            <a:r>
              <a:rPr lang="en-US" sz="2000" dirty="0">
                <a:solidFill>
                  <a:srgbClr val="002060"/>
                </a:solidFill>
                <a:effectLst/>
                <a:latin typeface="+mn-ea"/>
              </a:rPr>
              <a:t>about complex systems using joint, conditional, and marginal probabilities based on Bayes' rule.</a:t>
            </a:r>
          </a:p>
          <a:p>
            <a:pPr marL="342900" marR="0" indent="-34290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02060"/>
                </a:solidFill>
                <a:effectLst/>
                <a:latin typeface="+mn-ea"/>
              </a:rPr>
              <a:t>Prob(</a:t>
            </a:r>
            <a:r>
              <a:rPr lang="en-US" sz="2000" dirty="0">
                <a:solidFill>
                  <a:srgbClr val="002060"/>
                </a:solidFill>
                <a:effectLst/>
                <a:latin typeface="+mn-ea"/>
                <a:sym typeface="Symbol" panose="05050102010706020507" pitchFamily="18" charset="2"/>
              </a:rPr>
              <a:t>The genetic architecture of </a:t>
            </a:r>
            <a:r>
              <a:rPr lang="en-US" sz="2000" dirty="0" err="1">
                <a:solidFill>
                  <a:srgbClr val="002060"/>
                </a:solidFill>
                <a:effectLst/>
                <a:latin typeface="+mn-ea"/>
                <a:sym typeface="Symbol" panose="05050102010706020507" pitchFamily="18" charset="2"/>
              </a:rPr>
              <a:t>stemwood</a:t>
            </a:r>
            <a:r>
              <a:rPr lang="en-US" sz="2000" dirty="0">
                <a:solidFill>
                  <a:srgbClr val="002060"/>
                </a:solidFill>
                <a:effectLst/>
                <a:latin typeface="+mn-ea"/>
                <a:sym typeface="Symbol" panose="05050102010706020507" pitchFamily="18" charset="2"/>
              </a:rPr>
              <a:t> growth in forest trees | </a:t>
            </a:r>
            <a:r>
              <a:rPr lang="en-US" altLang="zh-CN" sz="2000" dirty="0">
                <a:solidFill>
                  <a:srgbClr val="002060"/>
                </a:solidFill>
                <a:effectLst/>
                <a:latin typeface="+mn-ea"/>
                <a:sym typeface="Symbol" panose="05050102010706020507" pitchFamily="18" charset="2"/>
              </a:rPr>
              <a:t>dataset</a:t>
            </a:r>
            <a:r>
              <a:rPr lang="en-US" altLang="zh-CN" sz="2000" dirty="0">
                <a:solidFill>
                  <a:srgbClr val="002060"/>
                </a:solidFill>
                <a:latin typeface="+mn-ea"/>
                <a:sym typeface="Symbol" panose="05050102010706020507" pitchFamily="18" charset="2"/>
              </a:rPr>
              <a:t> trained</a:t>
            </a:r>
            <a:r>
              <a:rPr lang="en-US" sz="2000" dirty="0">
                <a:solidFill>
                  <a:srgbClr val="002060"/>
                </a:solidFill>
                <a:effectLst/>
                <a:latin typeface="+mn-ea"/>
              </a:rPr>
              <a:t>) </a:t>
            </a:r>
            <a:r>
              <a:rPr lang="en-US" sz="2000" dirty="0">
                <a:solidFill>
                  <a:srgbClr val="002060"/>
                </a:solidFill>
                <a:effectLst/>
                <a:latin typeface="+mn-ea"/>
                <a:sym typeface="Symbol" panose="05050102010706020507" pitchFamily="18" charset="2"/>
              </a:rPr>
              <a:t> Article</a:t>
            </a:r>
            <a:endParaRPr lang="en-US" sz="2000" dirty="0">
              <a:solidFill>
                <a:srgbClr val="002060"/>
              </a:solidFill>
              <a:effectLst/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CEEDA9-78E0-AE8B-F916-F96EF5A41573}"/>
              </a:ext>
            </a:extLst>
          </p:cNvPr>
          <p:cNvSpPr txBox="1"/>
          <p:nvPr/>
        </p:nvSpPr>
        <p:spPr>
          <a:xfrm>
            <a:off x="2631897" y="5325070"/>
            <a:ext cx="6172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dirty="0">
                <a:solidFill>
                  <a:srgbClr val="242424"/>
                </a:solidFill>
                <a:effectLst/>
                <a:latin typeface="+mj-lt"/>
              </a:rPr>
              <a:t>Vaswani, A.,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+mj-lt"/>
              </a:rPr>
              <a:t>Shazeer</a:t>
            </a:r>
            <a:r>
              <a:rPr lang="en-US" b="0" i="0" dirty="0">
                <a:solidFill>
                  <a:srgbClr val="242424"/>
                </a:solidFill>
                <a:effectLst/>
                <a:latin typeface="+mj-lt"/>
              </a:rPr>
              <a:t>, N., Parmar, N.,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+mj-lt"/>
              </a:rPr>
              <a:t>Uszkoreit</a:t>
            </a:r>
            <a:r>
              <a:rPr lang="en-US" b="0" i="0" dirty="0">
                <a:solidFill>
                  <a:srgbClr val="242424"/>
                </a:solidFill>
                <a:effectLst/>
                <a:latin typeface="+mj-lt"/>
              </a:rPr>
              <a:t>, J., Jones, L., Gomez, A. N., … &amp; </a:t>
            </a:r>
            <a:r>
              <a:rPr lang="en-US" b="0" i="0" dirty="0" err="1">
                <a:solidFill>
                  <a:srgbClr val="242424"/>
                </a:solidFill>
                <a:effectLst/>
                <a:latin typeface="+mj-lt"/>
              </a:rPr>
              <a:t>Polosukhin</a:t>
            </a:r>
            <a:r>
              <a:rPr lang="en-US" b="0" i="0" dirty="0">
                <a:solidFill>
                  <a:srgbClr val="242424"/>
                </a:solidFill>
                <a:effectLst/>
                <a:latin typeface="+mj-lt"/>
              </a:rPr>
              <a:t>, I. (2017). Attention is all you need. </a:t>
            </a:r>
            <a:r>
              <a:rPr lang="en-US" b="0" i="1" dirty="0">
                <a:solidFill>
                  <a:srgbClr val="242424"/>
                </a:solidFill>
                <a:effectLst/>
                <a:latin typeface="+mj-lt"/>
              </a:rPr>
              <a:t>Advances in neural information processing systems</a:t>
            </a:r>
            <a:r>
              <a:rPr lang="en-US" b="0" i="0" dirty="0">
                <a:solidFill>
                  <a:srgbClr val="242424"/>
                </a:solidFill>
                <a:effectLst/>
                <a:latin typeface="+mj-lt"/>
              </a:rPr>
              <a:t>, </a:t>
            </a:r>
            <a:r>
              <a:rPr lang="en-US" b="0" i="1" dirty="0">
                <a:solidFill>
                  <a:srgbClr val="242424"/>
                </a:solidFill>
                <a:effectLst/>
                <a:latin typeface="+mj-lt"/>
              </a:rPr>
              <a:t>30</a:t>
            </a:r>
            <a:endParaRPr lang="en-US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982091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Network">
  <a:themeElements>
    <a:clrScheme name="Network 10">
      <a:dk1>
        <a:srgbClr val="000000"/>
      </a:dk1>
      <a:lt1>
        <a:srgbClr val="FFFFFF"/>
      </a:lt1>
      <a:dk2>
        <a:srgbClr val="330066"/>
      </a:dk2>
      <a:lt2>
        <a:srgbClr val="808080"/>
      </a:lt2>
      <a:accent1>
        <a:srgbClr val="CCCC00"/>
      </a:accent1>
      <a:accent2>
        <a:srgbClr val="669999"/>
      </a:accent2>
      <a:accent3>
        <a:srgbClr val="FFFFFF"/>
      </a:accent3>
      <a:accent4>
        <a:srgbClr val="000000"/>
      </a:accent4>
      <a:accent5>
        <a:srgbClr val="E2E2AA"/>
      </a:accent5>
      <a:accent6>
        <a:srgbClr val="5C8A8A"/>
      </a:accent6>
      <a:hlink>
        <a:srgbClr val="7E9CE8"/>
      </a:hlink>
      <a:folHlink>
        <a:srgbClr val="D8D8EC"/>
      </a:folHlink>
    </a:clrScheme>
    <a:fontScheme name="Network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Network 1">
        <a:dk1>
          <a:srgbClr val="4F747B"/>
        </a:dk1>
        <a:lt1>
          <a:srgbClr val="FFFFFF"/>
        </a:lt1>
        <a:dk2>
          <a:srgbClr val="000000"/>
        </a:dk2>
        <a:lt2>
          <a:srgbClr val="C0C0C0"/>
        </a:lt2>
        <a:accent1>
          <a:srgbClr val="859868"/>
        </a:accent1>
        <a:accent2>
          <a:srgbClr val="5F5F5F"/>
        </a:accent2>
        <a:accent3>
          <a:srgbClr val="AAAAAA"/>
        </a:accent3>
        <a:accent4>
          <a:srgbClr val="DADADA"/>
        </a:accent4>
        <a:accent5>
          <a:srgbClr val="C2CAB9"/>
        </a:accent5>
        <a:accent6>
          <a:srgbClr val="555555"/>
        </a:accent6>
        <a:hlink>
          <a:srgbClr val="5F5F5F"/>
        </a:hlink>
        <a:folHlink>
          <a:srgbClr val="BA121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2">
        <a:dk1>
          <a:srgbClr val="3C0000"/>
        </a:dk1>
        <a:lt1>
          <a:srgbClr val="FFFFFF"/>
        </a:lt1>
        <a:dk2>
          <a:srgbClr val="4D0B0B"/>
        </a:dk2>
        <a:lt2>
          <a:srgbClr val="FFFFFF"/>
        </a:lt2>
        <a:accent1>
          <a:srgbClr val="666633"/>
        </a:accent1>
        <a:accent2>
          <a:srgbClr val="CC3300"/>
        </a:accent2>
        <a:accent3>
          <a:srgbClr val="B2AAAA"/>
        </a:accent3>
        <a:accent4>
          <a:srgbClr val="DADADA"/>
        </a:accent4>
        <a:accent5>
          <a:srgbClr val="B8B8AD"/>
        </a:accent5>
        <a:accent6>
          <a:srgbClr val="B92D00"/>
        </a:accent6>
        <a:hlink>
          <a:srgbClr val="CC9900"/>
        </a:hlink>
        <a:folHlink>
          <a:srgbClr val="CCCC33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3">
        <a:dk1>
          <a:srgbClr val="666699"/>
        </a:dk1>
        <a:lt1>
          <a:srgbClr val="FFFFFF"/>
        </a:lt1>
        <a:dk2>
          <a:srgbClr val="15192B"/>
        </a:dk2>
        <a:lt2>
          <a:srgbClr val="CCCCFF"/>
        </a:lt2>
        <a:accent1>
          <a:srgbClr val="4F893D"/>
        </a:accent1>
        <a:accent2>
          <a:srgbClr val="666699"/>
        </a:accent2>
        <a:accent3>
          <a:srgbClr val="AAABAC"/>
        </a:accent3>
        <a:accent4>
          <a:srgbClr val="DADADA"/>
        </a:accent4>
        <a:accent5>
          <a:srgbClr val="B2C4AF"/>
        </a:accent5>
        <a:accent6>
          <a:srgbClr val="5C5C8A"/>
        </a:accent6>
        <a:hlink>
          <a:srgbClr val="CC9900"/>
        </a:hlink>
        <a:folHlink>
          <a:srgbClr val="4837C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4">
        <a:dk1>
          <a:srgbClr val="666699"/>
        </a:dk1>
        <a:lt1>
          <a:srgbClr val="FFFFFF"/>
        </a:lt1>
        <a:dk2>
          <a:srgbClr val="86001A"/>
        </a:dk2>
        <a:lt2>
          <a:srgbClr val="CCCC66"/>
        </a:lt2>
        <a:accent1>
          <a:srgbClr val="FF3300"/>
        </a:accent1>
        <a:accent2>
          <a:srgbClr val="FF6600"/>
        </a:accent2>
        <a:accent3>
          <a:srgbClr val="C3AAAB"/>
        </a:accent3>
        <a:accent4>
          <a:srgbClr val="DADADA"/>
        </a:accent4>
        <a:accent5>
          <a:srgbClr val="FFADAA"/>
        </a:accent5>
        <a:accent6>
          <a:srgbClr val="E75C00"/>
        </a:accent6>
        <a:hlink>
          <a:srgbClr val="CC9900"/>
        </a:hlink>
        <a:folHlink>
          <a:srgbClr val="FF0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5">
        <a:dk1>
          <a:srgbClr val="666699"/>
        </a:dk1>
        <a:lt1>
          <a:srgbClr val="FFFFFF"/>
        </a:lt1>
        <a:dk2>
          <a:srgbClr val="000054"/>
        </a:dk2>
        <a:lt2>
          <a:srgbClr val="FFFFFF"/>
        </a:lt2>
        <a:accent1>
          <a:srgbClr val="3333FF"/>
        </a:accent1>
        <a:accent2>
          <a:srgbClr val="006699"/>
        </a:accent2>
        <a:accent3>
          <a:srgbClr val="AAAAB3"/>
        </a:accent3>
        <a:accent4>
          <a:srgbClr val="DADADA"/>
        </a:accent4>
        <a:accent5>
          <a:srgbClr val="ADADFF"/>
        </a:accent5>
        <a:accent6>
          <a:srgbClr val="005C8A"/>
        </a:accent6>
        <a:hlink>
          <a:srgbClr val="669900"/>
        </a:hlink>
        <a:folHlink>
          <a:srgbClr val="0000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6">
        <a:dk1>
          <a:srgbClr val="808080"/>
        </a:dk1>
        <a:lt1>
          <a:srgbClr val="FFFFFF"/>
        </a:lt1>
        <a:dk2>
          <a:srgbClr val="30054B"/>
        </a:dk2>
        <a:lt2>
          <a:srgbClr val="FFFFFF"/>
        </a:lt2>
        <a:accent1>
          <a:srgbClr val="797B9B"/>
        </a:accent1>
        <a:accent2>
          <a:srgbClr val="6B4FB1"/>
        </a:accent2>
        <a:accent3>
          <a:srgbClr val="ADAAB1"/>
        </a:accent3>
        <a:accent4>
          <a:srgbClr val="DADADA"/>
        </a:accent4>
        <a:accent5>
          <a:srgbClr val="BEBFCB"/>
        </a:accent5>
        <a:accent6>
          <a:srgbClr val="6047A0"/>
        </a:accent6>
        <a:hlink>
          <a:srgbClr val="7AACCE"/>
        </a:hlink>
        <a:folHlink>
          <a:srgbClr val="D8D8E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7">
        <a:dk1>
          <a:srgbClr val="808080"/>
        </a:dk1>
        <a:lt1>
          <a:srgbClr val="FFFFCC"/>
        </a:lt1>
        <a:dk2>
          <a:srgbClr val="29527B"/>
        </a:dk2>
        <a:lt2>
          <a:srgbClr val="FFFFFF"/>
        </a:lt2>
        <a:accent1>
          <a:srgbClr val="CCCC00"/>
        </a:accent1>
        <a:accent2>
          <a:srgbClr val="669999"/>
        </a:accent2>
        <a:accent3>
          <a:srgbClr val="ACB3BF"/>
        </a:accent3>
        <a:accent4>
          <a:srgbClr val="DADAAE"/>
        </a:accent4>
        <a:accent5>
          <a:srgbClr val="E2E2AA"/>
        </a:accent5>
        <a:accent6>
          <a:srgbClr val="5C8A8A"/>
        </a:accent6>
        <a:hlink>
          <a:srgbClr val="D8D8EC"/>
        </a:hlink>
        <a:folHlink>
          <a:srgbClr val="B2B2B2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8">
        <a:dk1>
          <a:srgbClr val="666699"/>
        </a:dk1>
        <a:lt1>
          <a:srgbClr val="FFFFFF"/>
        </a:lt1>
        <a:dk2>
          <a:srgbClr val="476949"/>
        </a:dk2>
        <a:lt2>
          <a:srgbClr val="FFFFFF"/>
        </a:lt2>
        <a:accent1>
          <a:srgbClr val="CC6600"/>
        </a:accent1>
        <a:accent2>
          <a:srgbClr val="CC9900"/>
        </a:accent2>
        <a:accent3>
          <a:srgbClr val="B1B9B1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45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Network 9">
        <a:dk1>
          <a:srgbClr val="000000"/>
        </a:dk1>
        <a:lt1>
          <a:srgbClr val="FFFFFF"/>
        </a:lt1>
        <a:dk2>
          <a:srgbClr val="7C1302"/>
        </a:dk2>
        <a:lt2>
          <a:srgbClr val="CC9900"/>
        </a:lt2>
        <a:accent1>
          <a:srgbClr val="CC9900"/>
        </a:accent1>
        <a:accent2>
          <a:srgbClr val="CC3300"/>
        </a:accent2>
        <a:accent3>
          <a:srgbClr val="FFFFFF"/>
        </a:accent3>
        <a:accent4>
          <a:srgbClr val="000000"/>
        </a:accent4>
        <a:accent5>
          <a:srgbClr val="E2CAAA"/>
        </a:accent5>
        <a:accent6>
          <a:srgbClr val="B92D00"/>
        </a:accent6>
        <a:hlink>
          <a:srgbClr val="808080"/>
        </a:hlink>
        <a:folHlink>
          <a:srgbClr val="CC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Network 10">
        <a:dk1>
          <a:srgbClr val="000000"/>
        </a:dk1>
        <a:lt1>
          <a:srgbClr val="FFFFFF"/>
        </a:lt1>
        <a:dk2>
          <a:srgbClr val="330066"/>
        </a:dk2>
        <a:lt2>
          <a:srgbClr val="808080"/>
        </a:lt2>
        <a:accent1>
          <a:srgbClr val="CCCC00"/>
        </a:accent1>
        <a:accent2>
          <a:srgbClr val="669999"/>
        </a:accent2>
        <a:accent3>
          <a:srgbClr val="FFFFFF"/>
        </a:accent3>
        <a:accent4>
          <a:srgbClr val="000000"/>
        </a:accent4>
        <a:accent5>
          <a:srgbClr val="E2E2AA"/>
        </a:accent5>
        <a:accent6>
          <a:srgbClr val="5C8A8A"/>
        </a:accent6>
        <a:hlink>
          <a:srgbClr val="7E9CE8"/>
        </a:hlink>
        <a:folHlink>
          <a:srgbClr val="D8D8EC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Network</Template>
  <TotalTime>11797</TotalTime>
  <Words>4121</Words>
  <Application>Microsoft Office PowerPoint</Application>
  <PresentationFormat>全屏显示(4:3)</PresentationFormat>
  <Paragraphs>496</Paragraphs>
  <Slides>43</Slides>
  <Notes>3</Notes>
  <HiddenSlides>0</HiddenSlides>
  <MMClips>0</MMClips>
  <ScaleCrop>false</ScaleCrop>
  <HeadingPairs>
    <vt:vector size="8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8" baseType="lpstr">
      <vt:lpstr>Arial Unicode MS</vt:lpstr>
      <vt:lpstr>ElsevierGulliver</vt:lpstr>
      <vt:lpstr>DengXian</vt:lpstr>
      <vt:lpstr>Microsoft YaHei</vt:lpstr>
      <vt:lpstr>Arial</vt:lpstr>
      <vt:lpstr>Calibri</vt:lpstr>
      <vt:lpstr>Cambria Math</vt:lpstr>
      <vt:lpstr>Merriweather</vt:lpstr>
      <vt:lpstr>Nunito Sans</vt:lpstr>
      <vt:lpstr>Roboto</vt:lpstr>
      <vt:lpstr>Symbol</vt:lpstr>
      <vt:lpstr>Times New Roman</vt:lpstr>
      <vt:lpstr>Wingdings</vt:lpstr>
      <vt:lpstr>Network</vt:lpstr>
      <vt:lpstr>Paintbrush Picture</vt:lpstr>
      <vt:lpstr>The Statistical Foundation of Artificial Intelligence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Topological Statistics</vt:lpstr>
      <vt:lpstr>PowerPoint 演示文稿</vt:lpstr>
      <vt:lpstr>Research Program in Topological Statistics</vt:lpstr>
      <vt:lpstr>PowerPoint 演示文稿</vt:lpstr>
    </vt:vector>
  </TitlesOfParts>
  <Company>Statistics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STT 231 Statistics for Scientists</dc:title>
  <dc:creator>cui</dc:creator>
  <cp:lastModifiedBy>Rongling Wu</cp:lastModifiedBy>
  <cp:revision>269</cp:revision>
  <dcterms:created xsi:type="dcterms:W3CDTF">2007-01-03T19:15:39Z</dcterms:created>
  <dcterms:modified xsi:type="dcterms:W3CDTF">2024-04-03T06:22:33Z</dcterms:modified>
</cp:coreProperties>
</file>